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2"/>
  </p:notesMasterIdLst>
  <p:sldIdLst>
    <p:sldId id="283" r:id="rId5"/>
    <p:sldId id="332" r:id="rId6"/>
    <p:sldId id="314" r:id="rId7"/>
    <p:sldId id="315" r:id="rId8"/>
    <p:sldId id="317" r:id="rId9"/>
    <p:sldId id="318" r:id="rId10"/>
    <p:sldId id="320" r:id="rId11"/>
    <p:sldId id="323" r:id="rId12"/>
    <p:sldId id="338" r:id="rId13"/>
    <p:sldId id="333" r:id="rId14"/>
    <p:sldId id="334" r:id="rId15"/>
    <p:sldId id="336" r:id="rId16"/>
    <p:sldId id="337" r:id="rId17"/>
    <p:sldId id="339" r:id="rId18"/>
    <p:sldId id="341" r:id="rId19"/>
    <p:sldId id="344" r:id="rId20"/>
    <p:sldId id="345" r:id="rId2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EDF1"/>
    <a:srgbClr val="B1DFE5"/>
    <a:srgbClr val="A0D8E0"/>
    <a:srgbClr val="84CCD6"/>
    <a:srgbClr val="5EBD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242" autoAdjust="0"/>
    <p:restoredTop sz="93883" autoAdjust="0"/>
  </p:normalViewPr>
  <p:slideViewPr>
    <p:cSldViewPr snapToGrid="0" showGuides="1">
      <p:cViewPr varScale="1">
        <p:scale>
          <a:sx n="68" d="100"/>
          <a:sy n="68" d="100"/>
        </p:scale>
        <p:origin x="26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F57260-96AC-4331-A420-F0B128CC463E}" type="datetimeFigureOut">
              <a:rPr lang="fi-FI" smtClean="0"/>
              <a:t>11.11.2024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4A30BA-0CC1-40AB-AE80-2F533EB1574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10184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4A30BA-0CC1-40AB-AE80-2F533EB15740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728226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4A30BA-0CC1-40AB-AE80-2F533EB15740}" type="slidenum">
              <a:rPr lang="fi-FI" smtClean="0"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6234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4A30BA-0CC1-40AB-AE80-2F533EB15740}" type="slidenum">
              <a:rPr lang="fi-FI" smtClean="0"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66887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Already noted, Interdisciplinary, Intersectoral, Systemic, Longitudinal – Cross and Connect</a:t>
            </a:r>
          </a:p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4A30BA-0CC1-40AB-AE80-2F533EB15740}" type="slidenum">
              <a:rPr lang="fi-FI" smtClean="0"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081256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4A30BA-0CC1-40AB-AE80-2F533EB15740}" type="slidenum">
              <a:rPr lang="fi-FI" smtClean="0"/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95382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4A30BA-0CC1-40AB-AE80-2F533EB15740}" type="slidenum">
              <a:rPr lang="fi-FI" smtClean="0"/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1825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Marie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Skłodowska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-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Curie Actions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 (MSCA) are the European Union's reference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programme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for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doctoral education and postdoctoral training. COFUND supports:</a:t>
            </a: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Doctoral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Programmes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 Research training activities to allow doctoral candidates to develop and broaden their skills and competences.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Postdoctoral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Programmes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 Individual advanced research training and career development fellowships for postdoctoral researchers.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514350" lvl="0" indent="-514350">
              <a:lnSpc>
                <a:spcPct val="110000"/>
              </a:lnSpc>
              <a:buAutoNum type="arabicPeriod"/>
            </a:pPr>
            <a:endParaRPr lang="en-US" dirty="0"/>
          </a:p>
          <a:p>
            <a:pPr marL="514350" lvl="0" indent="-514350">
              <a:lnSpc>
                <a:spcPct val="110000"/>
              </a:lnSpc>
              <a:buAutoNum type="arabicPeriod"/>
            </a:pPr>
            <a:r>
              <a:rPr lang="en-US" dirty="0"/>
              <a:t>Co-fund regional, national and international </a:t>
            </a:r>
            <a:r>
              <a:rPr lang="en-US" dirty="0" err="1"/>
              <a:t>programmes</a:t>
            </a:r>
            <a:r>
              <a:rPr lang="en-US" dirty="0"/>
              <a:t> for </a:t>
            </a:r>
            <a:r>
              <a:rPr lang="en-US" b="1" dirty="0"/>
              <a:t>training</a:t>
            </a:r>
            <a:r>
              <a:rPr lang="en-US" dirty="0"/>
              <a:t> and </a:t>
            </a:r>
            <a:r>
              <a:rPr lang="en-US" b="1" dirty="0"/>
              <a:t>career development</a:t>
            </a:r>
            <a:endParaRPr lang="en-US" dirty="0"/>
          </a:p>
          <a:p>
            <a:pPr marL="514350" lvl="0" indent="-514350">
              <a:lnSpc>
                <a:spcPct val="110000"/>
              </a:lnSpc>
              <a:buAutoNum type="arabicPeriod"/>
            </a:pPr>
            <a:r>
              <a:rPr lang="en-US" dirty="0"/>
              <a:t>Spread MSCA </a:t>
            </a:r>
            <a:r>
              <a:rPr lang="en-US" b="1" dirty="0"/>
              <a:t>best practices</a:t>
            </a:r>
            <a:r>
              <a:rPr lang="en-US" dirty="0"/>
              <a:t>, promoting high standards and </a:t>
            </a:r>
            <a:r>
              <a:rPr lang="en-US" b="1" dirty="0"/>
              <a:t>excellent working conditions </a:t>
            </a:r>
          </a:p>
          <a:p>
            <a:pPr marL="514350" lvl="0" indent="-514350">
              <a:lnSpc>
                <a:spcPct val="110000"/>
              </a:lnSpc>
              <a:buAutoNum type="arabicPeriod" startAt="3"/>
            </a:pPr>
            <a:r>
              <a:rPr lang="en-US" dirty="0"/>
              <a:t>Promotes sustainable training and </a:t>
            </a:r>
            <a:r>
              <a:rPr lang="en-US" b="1" dirty="0"/>
              <a:t>international</a:t>
            </a:r>
            <a:r>
              <a:rPr lang="en-US" dirty="0"/>
              <a:t>, </a:t>
            </a:r>
            <a:r>
              <a:rPr lang="en-US" b="1" dirty="0"/>
              <a:t>interdisciplinary</a:t>
            </a:r>
            <a:r>
              <a:rPr lang="en-US" dirty="0"/>
              <a:t>  and </a:t>
            </a:r>
            <a:r>
              <a:rPr lang="en-US" b="1" dirty="0"/>
              <a:t>inter-sectoral</a:t>
            </a:r>
            <a:r>
              <a:rPr lang="en-US" dirty="0"/>
              <a:t> mobility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endParaRPr lang="fi-FI" dirty="0"/>
          </a:p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4A30BA-0CC1-40AB-AE80-2F533EB15740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66629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Marie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Skłodowska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-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Curie Actions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 (MSCA) are the European Union's reference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programme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for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doctoral education and postdoctoral training. COFUND supports:</a:t>
            </a: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Doctoral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Programmes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 Research training activities to allow doctoral candidates to develop and broaden their skills and competences.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Postdoctoral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Programmes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 Individual advanced research training and career development fellowships for postdoctoral researchers.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514350" lvl="0" indent="-514350">
              <a:lnSpc>
                <a:spcPct val="110000"/>
              </a:lnSpc>
              <a:buAutoNum type="arabicPeriod"/>
            </a:pPr>
            <a:endParaRPr lang="en-US" dirty="0"/>
          </a:p>
          <a:p>
            <a:pPr marL="514350" lvl="0" indent="-514350">
              <a:lnSpc>
                <a:spcPct val="110000"/>
              </a:lnSpc>
              <a:buAutoNum type="arabicPeriod"/>
            </a:pPr>
            <a:r>
              <a:rPr lang="en-US" dirty="0"/>
              <a:t>Co-fund regional, national and international </a:t>
            </a:r>
            <a:r>
              <a:rPr lang="en-US" dirty="0" err="1"/>
              <a:t>programmes</a:t>
            </a:r>
            <a:r>
              <a:rPr lang="en-US" dirty="0"/>
              <a:t> for </a:t>
            </a:r>
            <a:r>
              <a:rPr lang="en-US" b="1" dirty="0"/>
              <a:t>training</a:t>
            </a:r>
            <a:r>
              <a:rPr lang="en-US" dirty="0"/>
              <a:t> and </a:t>
            </a:r>
            <a:r>
              <a:rPr lang="en-US" b="1" dirty="0"/>
              <a:t>career development</a:t>
            </a:r>
            <a:endParaRPr lang="en-US" dirty="0"/>
          </a:p>
          <a:p>
            <a:pPr marL="514350" lvl="0" indent="-514350">
              <a:lnSpc>
                <a:spcPct val="110000"/>
              </a:lnSpc>
              <a:buAutoNum type="arabicPeriod"/>
            </a:pPr>
            <a:r>
              <a:rPr lang="en-US" dirty="0"/>
              <a:t>Spread MSCA </a:t>
            </a:r>
            <a:r>
              <a:rPr lang="en-US" b="1" dirty="0"/>
              <a:t>best practices</a:t>
            </a:r>
            <a:r>
              <a:rPr lang="en-US" dirty="0"/>
              <a:t>, promoting high standards and </a:t>
            </a:r>
            <a:r>
              <a:rPr lang="en-US" b="1" dirty="0"/>
              <a:t>excellent working conditions </a:t>
            </a:r>
          </a:p>
          <a:p>
            <a:pPr marL="514350" lvl="0" indent="-514350">
              <a:lnSpc>
                <a:spcPct val="110000"/>
              </a:lnSpc>
              <a:buAutoNum type="arabicPeriod" startAt="3"/>
            </a:pPr>
            <a:r>
              <a:rPr lang="en-US" dirty="0"/>
              <a:t>Promotes sustainable training and </a:t>
            </a:r>
            <a:r>
              <a:rPr lang="en-US" b="1" dirty="0"/>
              <a:t>international</a:t>
            </a:r>
            <a:r>
              <a:rPr lang="en-US" dirty="0"/>
              <a:t>, </a:t>
            </a:r>
            <a:r>
              <a:rPr lang="en-US" b="1" dirty="0"/>
              <a:t>interdisciplinary</a:t>
            </a:r>
            <a:r>
              <a:rPr lang="en-US" dirty="0"/>
              <a:t>  and </a:t>
            </a:r>
            <a:r>
              <a:rPr lang="en-US" b="1" dirty="0"/>
              <a:t>inter-sectoral</a:t>
            </a:r>
            <a:r>
              <a:rPr lang="en-US" dirty="0"/>
              <a:t> mobility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4A30BA-0CC1-40AB-AE80-2F533EB15740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0331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This is the minimum salary that researchers should receive.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4A30BA-0CC1-40AB-AE80-2F533EB15740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42120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4A30BA-0CC1-40AB-AE80-2F533EB15740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59266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GB" dirty="0"/>
              <a:t>Progress made since 2018 in supporting PhD Development </a:t>
            </a:r>
          </a:p>
          <a:p>
            <a:pPr>
              <a:lnSpc>
                <a:spcPct val="110000"/>
              </a:lnSpc>
            </a:pPr>
            <a:r>
              <a:rPr lang="en-GB" dirty="0"/>
              <a:t>“So far, there is still a lack of knowledge about postdoctoral researchers”</a:t>
            </a:r>
            <a:endParaRPr lang="en-GB" b="1" dirty="0"/>
          </a:p>
          <a:p>
            <a:pPr>
              <a:lnSpc>
                <a:spcPct val="110000"/>
              </a:lnSpc>
            </a:pPr>
            <a:r>
              <a:rPr lang="en-GB" dirty="0"/>
              <a:t>Postdocs often do not have a steady position in academia:	</a:t>
            </a:r>
          </a:p>
          <a:p>
            <a:pPr>
              <a:lnSpc>
                <a:spcPct val="110000"/>
              </a:lnSpc>
            </a:pPr>
            <a:r>
              <a:rPr lang="en-GB" dirty="0"/>
              <a:t>57% of respondents – postdoc phase lasts 1-4 years</a:t>
            </a:r>
          </a:p>
          <a:p>
            <a:pPr>
              <a:lnSpc>
                <a:spcPct val="110000"/>
              </a:lnSpc>
            </a:pPr>
            <a:r>
              <a:rPr lang="en-GB" dirty="0"/>
              <a:t>43% say it lasts 5-12 years</a:t>
            </a:r>
          </a:p>
          <a:p>
            <a:pPr>
              <a:lnSpc>
                <a:spcPct val="110000"/>
              </a:lnSpc>
            </a:pPr>
            <a:r>
              <a:rPr lang="en-GB" dirty="0"/>
              <a:t>Despite career insecurity, postdocs spend most of their time on research, applications and teaching. Career development remains a low priority.</a:t>
            </a:r>
          </a:p>
          <a:p>
            <a:pPr marL="514350" lvl="0" indent="-514350">
              <a:lnSpc>
                <a:spcPct val="110000"/>
              </a:lnSpc>
              <a:buAutoNum type="arabicPeriod"/>
            </a:pPr>
            <a:endParaRPr lang="en-GB" b="1" dirty="0"/>
          </a:p>
          <a:p>
            <a:pPr marL="0" indent="0" algn="r">
              <a:lnSpc>
                <a:spcPct val="110000"/>
              </a:lnSpc>
              <a:buNone/>
            </a:pPr>
            <a:r>
              <a:rPr lang="en-GB" sz="1050" b="1" dirty="0"/>
              <a:t>Source: </a:t>
            </a:r>
            <a:r>
              <a:rPr lang="en-GB" sz="1050" b="1" i="1" dirty="0"/>
              <a:t>European Universities Alliance: Council for Doctoral Education, Survey 2022 </a:t>
            </a:r>
            <a:endParaRPr lang="en-US" sz="1050" b="1" i="1" dirty="0"/>
          </a:p>
          <a:p>
            <a:endParaRPr lang="fi-FI" dirty="0"/>
          </a:p>
          <a:p>
            <a:pPr>
              <a:lnSpc>
                <a:spcPct val="110000"/>
              </a:lnSpc>
            </a:pPr>
            <a:endParaRPr lang="en-US" b="1" dirty="0"/>
          </a:p>
          <a:p>
            <a:pPr>
              <a:lnSpc>
                <a:spcPct val="110000"/>
              </a:lnSpc>
            </a:pPr>
            <a:r>
              <a:rPr lang="en-US" dirty="0"/>
              <a:t>SYS-LIFE postdocs expected to engage new partners AND connect University research expertise and infrastructure</a:t>
            </a:r>
          </a:p>
          <a:p>
            <a:pPr>
              <a:lnSpc>
                <a:spcPct val="110000"/>
              </a:lnSpc>
            </a:pPr>
            <a:r>
              <a:rPr lang="en-US" dirty="0"/>
              <a:t>Faculty of Medicine seeks to roll out SYS-LIFE’s innovative training and mentoring options to ALL its postdocs: 					</a:t>
            </a:r>
          </a:p>
          <a:p>
            <a:pPr>
              <a:lnSpc>
                <a:spcPct val="110000"/>
              </a:lnSpc>
            </a:pPr>
            <a:r>
              <a:rPr lang="en-US" dirty="0"/>
              <a:t>This is the first time that this has been done in Finland</a:t>
            </a:r>
          </a:p>
          <a:p>
            <a:pPr>
              <a:lnSpc>
                <a:spcPct val="110000"/>
              </a:lnSpc>
            </a:pPr>
            <a:r>
              <a:rPr lang="en-US" dirty="0"/>
              <a:t>Many SYS-LIFE postdocs will be from outside Finland: opportunity to increase international contacts + competitiveness</a:t>
            </a:r>
          </a:p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4A30BA-0CC1-40AB-AE80-2F533EB15740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960471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4A30BA-0CC1-40AB-AE80-2F533EB15740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408282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4A30BA-0CC1-40AB-AE80-2F533EB15740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11484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Letter of Support addition also proposed, requiring prospective host departments to confirm that the proposed research can be hosted in principle.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chemeClr val="bg1"/>
                </a:solidFill>
              </a:rPr>
              <a:t>need to avoid pre-selection. provide same opportunities.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4A30BA-0CC1-40AB-AE80-2F533EB15740}" type="slidenum">
              <a:rPr lang="fi-FI" smtClean="0"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45548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>
            <a:extLst>
              <a:ext uri="{FF2B5EF4-FFF2-40B4-BE49-F238E27FC236}">
                <a16:creationId xmlns:a16="http://schemas.microsoft.com/office/drawing/2014/main" id="{CA4F6AB8-5B3A-4D26-91F4-2F9CDEAFF0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8018" y="910802"/>
            <a:ext cx="10440000" cy="2751522"/>
          </a:xfrm>
        </p:spPr>
        <p:txBody>
          <a:bodyPr anchor="b">
            <a:normAutofit/>
          </a:bodyPr>
          <a:lstStyle>
            <a:lvl1pPr algn="l">
              <a:defRPr sz="9600" b="1">
                <a:solidFill>
                  <a:schemeClr val="tx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0" name="Alaotsikko 2">
            <a:extLst>
              <a:ext uri="{FF2B5EF4-FFF2-40B4-BE49-F238E27FC236}">
                <a16:creationId xmlns:a16="http://schemas.microsoft.com/office/drawing/2014/main" id="{66072717-81C3-4F6B-9309-1674C171F5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8018" y="3973860"/>
            <a:ext cx="7478692" cy="674339"/>
          </a:xfrm>
        </p:spPr>
        <p:txBody>
          <a:bodyPr>
            <a:normAutofit/>
          </a:bodyPr>
          <a:lstStyle>
            <a:lvl1pPr marL="0" indent="0" algn="l">
              <a:buNone/>
              <a:defRPr sz="2000" b="1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fi-FI" dirty="0"/>
          </a:p>
        </p:txBody>
      </p:sp>
      <p:sp>
        <p:nvSpPr>
          <p:cNvPr id="9" name="Tekstin paikkamerkki 12">
            <a:extLst>
              <a:ext uri="{FF2B5EF4-FFF2-40B4-BE49-F238E27FC236}">
                <a16:creationId xmlns:a16="http://schemas.microsoft.com/office/drawing/2014/main" id="{B08D2941-A7E5-4C26-B320-579010B602E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68018" y="4745772"/>
            <a:ext cx="7480852" cy="328033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accent5"/>
                </a:solidFill>
              </a:defRPr>
            </a:lvl1pPr>
            <a:lvl2pPr marL="457200" indent="0">
              <a:buNone/>
              <a:defRPr>
                <a:solidFill>
                  <a:schemeClr val="accent5"/>
                </a:solidFill>
              </a:defRPr>
            </a:lvl2pPr>
            <a:lvl3pPr marL="914400" indent="0">
              <a:buNone/>
              <a:defRPr>
                <a:solidFill>
                  <a:schemeClr val="accent5"/>
                </a:solidFill>
              </a:defRPr>
            </a:lvl3pPr>
            <a:lvl4pPr marL="1371600" indent="0">
              <a:buNone/>
              <a:defRPr>
                <a:solidFill>
                  <a:schemeClr val="accent5"/>
                </a:solidFill>
              </a:defRPr>
            </a:lvl4pPr>
            <a:lvl5pPr marL="1828800" indent="0">
              <a:buNone/>
              <a:defRPr>
                <a:solidFill>
                  <a:schemeClr val="accent5"/>
                </a:solidFill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fi-FI" dirty="0"/>
          </a:p>
        </p:txBody>
      </p:sp>
      <p:pic>
        <p:nvPicPr>
          <p:cNvPr id="7" name="Picture 6" descr="Logo of the University of Turku with the winged torch emblem and the text University of Turku.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0560" y="5191347"/>
            <a:ext cx="3190045" cy="1186635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5440BC-9B28-4ACE-B7B8-D3C83187B980}" type="datetimeFigureOut">
              <a:rPr lang="fi-FI" smtClean="0"/>
              <a:pPr/>
              <a:t>11.11.2024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8804753" y="6356350"/>
            <a:ext cx="2743200" cy="365125"/>
          </a:xfrm>
        </p:spPr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052F644-756C-4530-A69F-A71AB7A98F4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01481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436EA9AB-4DAE-44E6-B3E6-A1CD4449B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029" y="397575"/>
            <a:ext cx="5017972" cy="1231200"/>
          </a:xfrm>
        </p:spPr>
        <p:txBody>
          <a:bodyPr anchor="b" anchorCtr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8" name="Sisällön paikkamerkki 2">
            <a:extLst>
              <a:ext uri="{FF2B5EF4-FFF2-40B4-BE49-F238E27FC236}">
                <a16:creationId xmlns:a16="http://schemas.microsoft.com/office/drawing/2014/main" id="{890A10A0-19CC-4532-BE84-5127566411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8027" y="1887088"/>
            <a:ext cx="5017971" cy="4013427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Text Placeholder 2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 rot="2700000">
            <a:off x="6722429" y="3215374"/>
            <a:ext cx="427255" cy="427255"/>
          </a:xfrm>
          <a:solidFill>
            <a:schemeClr val="bg2"/>
          </a:solidFill>
        </p:spPr>
        <p:txBody>
          <a:bodyPr>
            <a:noAutofit/>
          </a:bodyPr>
          <a:lstStyle>
            <a:lvl1pPr marL="0" indent="0">
              <a:buNone/>
              <a:defRPr sz="400">
                <a:solidFill>
                  <a:schemeClr val="bg1"/>
                </a:solidFill>
              </a:defRPr>
            </a:lvl1pPr>
            <a:lvl2pPr marL="457200" indent="0">
              <a:buNone/>
              <a:defRPr sz="400"/>
            </a:lvl2pPr>
            <a:lvl3pPr marL="914400" indent="0">
              <a:buNone/>
              <a:defRPr sz="400"/>
            </a:lvl3pPr>
            <a:lvl4pPr marL="1371600" indent="0">
              <a:buNone/>
              <a:defRPr sz="400"/>
            </a:lvl4pPr>
            <a:lvl5pPr marL="1828800" indent="0">
              <a:buNone/>
              <a:defRPr sz="400"/>
            </a:lvl5pPr>
          </a:lstStyle>
          <a:p>
            <a:pPr lvl="0"/>
            <a:r>
              <a:rPr lang="en-US" dirty="0" err="1"/>
              <a:t>Nuoli</a:t>
            </a:r>
            <a:endParaRPr lang="en-US" dirty="0"/>
          </a:p>
        </p:txBody>
      </p:sp>
      <p:sp>
        <p:nvSpPr>
          <p:cNvPr id="7" name="Picture Placeholder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972300" y="0"/>
            <a:ext cx="5219700" cy="6858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22867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 - must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436EA9AB-4DAE-44E6-B3E6-A1CD4449B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029" y="397575"/>
            <a:ext cx="5017972" cy="12312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7" name="Picture Placeholder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972300" y="0"/>
            <a:ext cx="5219700" cy="6858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5" name="Text Placeholder 2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 rot="2700000">
            <a:off x="6722429" y="3215374"/>
            <a:ext cx="427255" cy="427255"/>
          </a:xfrm>
          <a:solidFill>
            <a:schemeClr val="tx1"/>
          </a:solidFill>
        </p:spPr>
        <p:txBody>
          <a:bodyPr>
            <a:noAutofit/>
          </a:bodyPr>
          <a:lstStyle>
            <a:lvl1pPr marL="0" indent="0">
              <a:buNone/>
              <a:defRPr sz="400">
                <a:solidFill>
                  <a:schemeClr val="tx1"/>
                </a:solidFill>
              </a:defRPr>
            </a:lvl1pPr>
            <a:lvl2pPr marL="457200" indent="0">
              <a:buNone/>
              <a:defRPr sz="400"/>
            </a:lvl2pPr>
            <a:lvl3pPr marL="914400" indent="0">
              <a:buNone/>
              <a:defRPr sz="400"/>
            </a:lvl3pPr>
            <a:lvl4pPr marL="1371600" indent="0">
              <a:buNone/>
              <a:defRPr sz="400"/>
            </a:lvl4pPr>
            <a:lvl5pPr marL="1828800" indent="0">
              <a:buNone/>
              <a:defRPr sz="400"/>
            </a:lvl5pPr>
          </a:lstStyle>
          <a:p>
            <a:pPr lvl="0"/>
            <a:r>
              <a:rPr lang="en-US" dirty="0" err="1"/>
              <a:t>Nuoli</a:t>
            </a:r>
            <a:endParaRPr lang="en-US" dirty="0"/>
          </a:p>
        </p:txBody>
      </p:sp>
      <p:sp>
        <p:nvSpPr>
          <p:cNvPr id="8" name="Sisällön paikkamerkki 2">
            <a:extLst>
              <a:ext uri="{FF2B5EF4-FFF2-40B4-BE49-F238E27FC236}">
                <a16:creationId xmlns:a16="http://schemas.microsoft.com/office/drawing/2014/main" id="{890A10A0-19CC-4532-BE84-5127566411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8027" y="1887088"/>
            <a:ext cx="5017971" cy="4013427"/>
          </a:xfrm>
        </p:spPr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397094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 - vihreä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967800" y="0"/>
            <a:ext cx="5219700" cy="6858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5" name="Text Placeholder 2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 rot="2700000">
            <a:off x="6722429" y="3215374"/>
            <a:ext cx="427255" cy="427255"/>
          </a:xfrm>
          <a:solidFill>
            <a:schemeClr val="accent3"/>
          </a:solidFill>
        </p:spPr>
        <p:txBody>
          <a:bodyPr>
            <a:noAutofit/>
          </a:bodyPr>
          <a:lstStyle>
            <a:lvl1pPr marL="0" indent="0">
              <a:buNone/>
              <a:defRPr sz="400">
                <a:solidFill>
                  <a:schemeClr val="tx1"/>
                </a:solidFill>
              </a:defRPr>
            </a:lvl1pPr>
            <a:lvl2pPr marL="457200" indent="0">
              <a:buNone/>
              <a:defRPr sz="400"/>
            </a:lvl2pPr>
            <a:lvl3pPr marL="914400" indent="0">
              <a:buNone/>
              <a:defRPr sz="400"/>
            </a:lvl3pPr>
            <a:lvl4pPr marL="1371600" indent="0">
              <a:buNone/>
              <a:defRPr sz="400"/>
            </a:lvl4pPr>
            <a:lvl5pPr marL="1828800" indent="0">
              <a:buNone/>
              <a:defRPr sz="400"/>
            </a:lvl5pPr>
          </a:lstStyle>
          <a:p>
            <a:pPr lvl="0"/>
            <a:r>
              <a:rPr lang="en-US" dirty="0" err="1"/>
              <a:t>Nuoli</a:t>
            </a:r>
            <a:endParaRPr lang="en-US" dirty="0"/>
          </a:p>
        </p:txBody>
      </p:sp>
      <p:sp>
        <p:nvSpPr>
          <p:cNvPr id="6" name="Otsikko 1">
            <a:extLst>
              <a:ext uri="{FF2B5EF4-FFF2-40B4-BE49-F238E27FC236}">
                <a16:creationId xmlns:a16="http://schemas.microsoft.com/office/drawing/2014/main" id="{436EA9AB-4DAE-44E6-B3E6-A1CD4449B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029" y="397575"/>
            <a:ext cx="5017972" cy="1231200"/>
          </a:xfrm>
        </p:spPr>
        <p:txBody>
          <a:bodyPr anchor="b" anchorCtr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8" name="Sisällön paikkamerkki 2">
            <a:extLst>
              <a:ext uri="{FF2B5EF4-FFF2-40B4-BE49-F238E27FC236}">
                <a16:creationId xmlns:a16="http://schemas.microsoft.com/office/drawing/2014/main" id="{890A10A0-19CC-4532-BE84-5127566411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8027" y="1887088"/>
            <a:ext cx="5017971" cy="4013427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9368406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 - violetti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972300" y="0"/>
            <a:ext cx="5219700" cy="6858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5" name="Text Placeholder 2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 rot="2700000">
            <a:off x="6722429" y="3215374"/>
            <a:ext cx="427255" cy="427255"/>
          </a:xfrm>
          <a:solidFill>
            <a:schemeClr val="accent2"/>
          </a:solidFill>
        </p:spPr>
        <p:txBody>
          <a:bodyPr>
            <a:noAutofit/>
          </a:bodyPr>
          <a:lstStyle>
            <a:lvl1pPr marL="0" indent="0">
              <a:buNone/>
              <a:defRPr sz="400">
                <a:solidFill>
                  <a:schemeClr val="accent2"/>
                </a:solidFill>
              </a:defRPr>
            </a:lvl1pPr>
            <a:lvl2pPr marL="457200" indent="0">
              <a:buNone/>
              <a:defRPr sz="400"/>
            </a:lvl2pPr>
            <a:lvl3pPr marL="914400" indent="0">
              <a:buNone/>
              <a:defRPr sz="400"/>
            </a:lvl3pPr>
            <a:lvl4pPr marL="1371600" indent="0">
              <a:buNone/>
              <a:defRPr sz="400"/>
            </a:lvl4pPr>
            <a:lvl5pPr marL="1828800" indent="0">
              <a:buNone/>
              <a:defRPr sz="400"/>
            </a:lvl5pPr>
          </a:lstStyle>
          <a:p>
            <a:pPr lvl="0"/>
            <a:r>
              <a:rPr lang="en-US" dirty="0" err="1"/>
              <a:t>Nuoli</a:t>
            </a:r>
            <a:endParaRPr lang="en-US" dirty="0"/>
          </a:p>
        </p:txBody>
      </p:sp>
      <p:sp>
        <p:nvSpPr>
          <p:cNvPr id="6" name="Otsikko 1">
            <a:extLst>
              <a:ext uri="{FF2B5EF4-FFF2-40B4-BE49-F238E27FC236}">
                <a16:creationId xmlns:a16="http://schemas.microsoft.com/office/drawing/2014/main" id="{436EA9AB-4DAE-44E6-B3E6-A1CD4449B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029" y="397575"/>
            <a:ext cx="5017972" cy="12312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8" name="Sisällön paikkamerkki 2">
            <a:extLst>
              <a:ext uri="{FF2B5EF4-FFF2-40B4-BE49-F238E27FC236}">
                <a16:creationId xmlns:a16="http://schemas.microsoft.com/office/drawing/2014/main" id="{890A10A0-19CC-4532-BE84-5127566411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8027" y="1887088"/>
            <a:ext cx="5017971" cy="4013427"/>
          </a:xfrm>
        </p:spPr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226431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 - turkoos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972300" y="0"/>
            <a:ext cx="5219700" cy="6858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endParaRPr lang="fi-FI" dirty="0"/>
          </a:p>
        </p:txBody>
      </p:sp>
      <p:sp>
        <p:nvSpPr>
          <p:cNvPr id="5" name="Text Placeholder 2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 rot="2700000">
            <a:off x="6722429" y="3215374"/>
            <a:ext cx="427255" cy="427255"/>
          </a:xfrm>
          <a:solidFill>
            <a:schemeClr val="accent1"/>
          </a:solidFill>
        </p:spPr>
        <p:txBody>
          <a:bodyPr>
            <a:noAutofit/>
          </a:bodyPr>
          <a:lstStyle>
            <a:lvl1pPr marL="0" indent="0">
              <a:buNone/>
              <a:defRPr sz="400">
                <a:solidFill>
                  <a:schemeClr val="accent2"/>
                </a:solidFill>
              </a:defRPr>
            </a:lvl1pPr>
            <a:lvl2pPr marL="457200" indent="0">
              <a:buNone/>
              <a:defRPr sz="400"/>
            </a:lvl2pPr>
            <a:lvl3pPr marL="914400" indent="0">
              <a:buNone/>
              <a:defRPr sz="400"/>
            </a:lvl3pPr>
            <a:lvl4pPr marL="1371600" indent="0">
              <a:buNone/>
              <a:defRPr sz="400"/>
            </a:lvl4pPr>
            <a:lvl5pPr marL="1828800" indent="0">
              <a:buNone/>
              <a:defRPr sz="400"/>
            </a:lvl5pPr>
          </a:lstStyle>
          <a:p>
            <a:pPr lvl="0"/>
            <a:r>
              <a:rPr lang="en-US" dirty="0" err="1"/>
              <a:t>Nuoli</a:t>
            </a:r>
            <a:endParaRPr lang="en-US" dirty="0"/>
          </a:p>
        </p:txBody>
      </p:sp>
      <p:sp>
        <p:nvSpPr>
          <p:cNvPr id="6" name="Otsikko 1">
            <a:extLst>
              <a:ext uri="{FF2B5EF4-FFF2-40B4-BE49-F238E27FC236}">
                <a16:creationId xmlns:a16="http://schemas.microsoft.com/office/drawing/2014/main" id="{436EA9AB-4DAE-44E6-B3E6-A1CD4449B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029" y="397575"/>
            <a:ext cx="5017972" cy="1231200"/>
          </a:xfrm>
        </p:spPr>
        <p:txBody>
          <a:bodyPr anchor="b" anchorCtr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8" name="Sisällön paikkamerkki 2">
            <a:extLst>
              <a:ext uri="{FF2B5EF4-FFF2-40B4-BE49-F238E27FC236}">
                <a16:creationId xmlns:a16="http://schemas.microsoft.com/office/drawing/2014/main" id="{890A10A0-19CC-4532-BE84-5127566411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8027" y="1887088"/>
            <a:ext cx="5017971" cy="4013427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5971858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 - punainen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972300" y="0"/>
            <a:ext cx="5219700" cy="6858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endParaRPr lang="fi-FI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36EA9AB-4DAE-44E6-B3E6-A1CD4449B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029" y="397575"/>
            <a:ext cx="5017972" cy="12312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90A10A0-19CC-4532-BE84-5127566411A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8027" y="1887088"/>
            <a:ext cx="5017971" cy="4013427"/>
          </a:xfrm>
        </p:spPr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Text Placeholder 2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 rot="2700000">
            <a:off x="6722429" y="3215374"/>
            <a:ext cx="427255" cy="427255"/>
          </a:xfrm>
          <a:solidFill>
            <a:schemeClr val="accent4"/>
          </a:solidFill>
        </p:spPr>
        <p:txBody>
          <a:bodyPr>
            <a:noAutofit/>
          </a:bodyPr>
          <a:lstStyle>
            <a:lvl1pPr marL="0" indent="0">
              <a:buNone/>
              <a:defRPr sz="400">
                <a:solidFill>
                  <a:schemeClr val="accent4"/>
                </a:solidFill>
              </a:defRPr>
            </a:lvl1pPr>
            <a:lvl2pPr marL="457200" indent="0">
              <a:buNone/>
              <a:defRPr sz="400"/>
            </a:lvl2pPr>
            <a:lvl3pPr marL="914400" indent="0">
              <a:buNone/>
              <a:defRPr sz="400"/>
            </a:lvl3pPr>
            <a:lvl4pPr marL="1371600" indent="0">
              <a:buNone/>
              <a:defRPr sz="400"/>
            </a:lvl4pPr>
            <a:lvl5pPr marL="1828800" indent="0">
              <a:buNone/>
              <a:defRPr sz="400"/>
            </a:lvl5pPr>
          </a:lstStyle>
          <a:p>
            <a:pPr lvl="0"/>
            <a:r>
              <a:rPr lang="en-US" dirty="0" err="1"/>
              <a:t>Nuoli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696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2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ja sisältö - must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0" y="0"/>
            <a:ext cx="5219700" cy="6858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36EA9AB-4DAE-44E6-B3E6-A1CD4449B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7798" y="404038"/>
            <a:ext cx="5017972" cy="1229958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90A10A0-19CC-4532-BE84-5127566411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07796" y="1864243"/>
            <a:ext cx="5017971" cy="4217580"/>
          </a:xfrm>
        </p:spPr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Text Placeholder 2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 rot="2700000">
            <a:off x="5024861" y="3215374"/>
            <a:ext cx="427255" cy="427255"/>
          </a:xfrm>
          <a:solidFill>
            <a:schemeClr val="tx1"/>
          </a:solidFill>
        </p:spPr>
        <p:txBody>
          <a:bodyPr>
            <a:noAutofit/>
          </a:bodyPr>
          <a:lstStyle>
            <a:lvl1pPr marL="0" indent="0">
              <a:buNone/>
              <a:defRPr sz="400">
                <a:solidFill>
                  <a:schemeClr val="tx1"/>
                </a:solidFill>
              </a:defRPr>
            </a:lvl1pPr>
            <a:lvl2pPr marL="457200" indent="0">
              <a:buNone/>
              <a:defRPr sz="400"/>
            </a:lvl2pPr>
            <a:lvl3pPr marL="914400" indent="0">
              <a:buNone/>
              <a:defRPr sz="400"/>
            </a:lvl3pPr>
            <a:lvl4pPr marL="1371600" indent="0">
              <a:buNone/>
              <a:defRPr sz="400"/>
            </a:lvl4pPr>
            <a:lvl5pPr marL="1828800" indent="0">
              <a:buNone/>
              <a:defRPr sz="400"/>
            </a:lvl5pPr>
          </a:lstStyle>
          <a:p>
            <a:pPr lvl="0"/>
            <a:r>
              <a:rPr lang="en-US" dirty="0" err="1"/>
              <a:t>Nuoli</a:t>
            </a:r>
            <a:endParaRPr lang="en-US" dirty="0"/>
          </a:p>
        </p:txBody>
      </p:sp>
      <p:pic>
        <p:nvPicPr>
          <p:cNvPr id="9" name="Picture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1352" y="5935987"/>
            <a:ext cx="2380647" cy="881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7950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2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ja sisältö - valko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0" y="0"/>
            <a:ext cx="5219700" cy="6858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36EA9AB-4DAE-44E6-B3E6-A1CD4449B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7798" y="404038"/>
            <a:ext cx="5017972" cy="1229958"/>
          </a:xfrm>
        </p:spPr>
        <p:txBody>
          <a:bodyPr anchor="b" anchorCtr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90A10A0-19CC-4532-BE84-5127566411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07796" y="1864243"/>
            <a:ext cx="5017971" cy="421758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Text Placeholder 2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 rot="2700000">
            <a:off x="5024861" y="3215374"/>
            <a:ext cx="427255" cy="427255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>
                <a:solidFill>
                  <a:schemeClr val="tx1"/>
                </a:solidFill>
              </a:defRPr>
            </a:lvl1pPr>
            <a:lvl2pPr marL="457200" indent="0">
              <a:buNone/>
              <a:defRPr sz="400"/>
            </a:lvl2pPr>
            <a:lvl3pPr marL="914400" indent="0">
              <a:buNone/>
              <a:defRPr sz="400"/>
            </a:lvl3pPr>
            <a:lvl4pPr marL="1371600" indent="0">
              <a:buNone/>
              <a:defRPr sz="400"/>
            </a:lvl4pPr>
            <a:lvl5pPr marL="1828800" indent="0">
              <a:buNone/>
              <a:defRPr sz="400"/>
            </a:lvl5pPr>
          </a:lstStyle>
          <a:p>
            <a:pPr lvl="0"/>
            <a:r>
              <a:rPr lang="en-US" dirty="0" err="1"/>
              <a:t>Nuoli</a:t>
            </a:r>
            <a:endParaRPr lang="en-US" dirty="0"/>
          </a:p>
        </p:txBody>
      </p:sp>
      <p:pic>
        <p:nvPicPr>
          <p:cNvPr id="8" name="Picture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7630" y="5914740"/>
            <a:ext cx="2374370" cy="883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1948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2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ja sisältö - violetti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0" y="0"/>
            <a:ext cx="5219700" cy="6858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Lisää kuva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36EA9AB-4DAE-44E6-B3E6-A1CD4449B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7798" y="404038"/>
            <a:ext cx="5017972" cy="1229958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90A10A0-19CC-4532-BE84-5127566411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07796" y="1864243"/>
            <a:ext cx="5017971" cy="4217580"/>
          </a:xfrm>
        </p:spPr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Text Placeholder 2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 rot="2700000">
            <a:off x="5024861" y="3215374"/>
            <a:ext cx="427255" cy="427255"/>
          </a:xfrm>
          <a:solidFill>
            <a:schemeClr val="accent2"/>
          </a:solidFill>
        </p:spPr>
        <p:txBody>
          <a:bodyPr>
            <a:noAutofit/>
          </a:bodyPr>
          <a:lstStyle>
            <a:lvl1pPr marL="0" indent="0">
              <a:buNone/>
              <a:defRPr sz="400">
                <a:solidFill>
                  <a:schemeClr val="tx1"/>
                </a:solidFill>
              </a:defRPr>
            </a:lvl1pPr>
            <a:lvl2pPr marL="457200" indent="0">
              <a:buNone/>
              <a:defRPr sz="400"/>
            </a:lvl2pPr>
            <a:lvl3pPr marL="914400" indent="0">
              <a:buNone/>
              <a:defRPr sz="400"/>
            </a:lvl3pPr>
            <a:lvl4pPr marL="1371600" indent="0">
              <a:buNone/>
              <a:defRPr sz="400"/>
            </a:lvl4pPr>
            <a:lvl5pPr marL="1828800" indent="0">
              <a:buNone/>
              <a:defRPr sz="400"/>
            </a:lvl5pPr>
          </a:lstStyle>
          <a:p>
            <a:pPr lvl="0"/>
            <a:r>
              <a:rPr lang="en-US" dirty="0" err="1"/>
              <a:t>Nuoli</a:t>
            </a:r>
            <a:endParaRPr lang="en-US" dirty="0"/>
          </a:p>
        </p:txBody>
      </p:sp>
      <p:pic>
        <p:nvPicPr>
          <p:cNvPr id="8" name="Picture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1352" y="5935987"/>
            <a:ext cx="2380647" cy="881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3699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punainen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7E587F3-499A-4FFF-8E39-6F7431222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924026"/>
            <a:ext cx="5264150" cy="1337911"/>
          </a:xfrm>
        </p:spPr>
        <p:txBody>
          <a:bodyPr anchor="t" anchorCtr="0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pic>
        <p:nvPicPr>
          <p:cNvPr id="5" name="Pictur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1352" y="5935987"/>
            <a:ext cx="2380647" cy="881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660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must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>
            <a:extLst>
              <a:ext uri="{FF2B5EF4-FFF2-40B4-BE49-F238E27FC236}">
                <a16:creationId xmlns:a16="http://schemas.microsoft.com/office/drawing/2014/main" id="{CA4F6AB8-5B3A-4D26-91F4-2F9CDEAFF0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8018" y="910802"/>
            <a:ext cx="10440000" cy="2751522"/>
          </a:xfrm>
        </p:spPr>
        <p:txBody>
          <a:bodyPr anchor="b">
            <a:normAutofit/>
          </a:bodyPr>
          <a:lstStyle>
            <a:lvl1pPr algn="l">
              <a:defRPr sz="9600" b="1"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20" name="Alaotsikko 2">
            <a:extLst>
              <a:ext uri="{FF2B5EF4-FFF2-40B4-BE49-F238E27FC236}">
                <a16:creationId xmlns:a16="http://schemas.microsoft.com/office/drawing/2014/main" id="{66072717-81C3-4F6B-9309-1674C171F5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8018" y="3973860"/>
            <a:ext cx="7478692" cy="674339"/>
          </a:xfrm>
        </p:spPr>
        <p:txBody>
          <a:bodyPr>
            <a:normAutofit/>
          </a:bodyPr>
          <a:lstStyle>
            <a:lvl1pPr marL="0" indent="0" algn="l">
              <a:buNone/>
              <a:defRPr sz="2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fi-FI" dirty="0"/>
          </a:p>
        </p:txBody>
      </p:sp>
      <p:sp>
        <p:nvSpPr>
          <p:cNvPr id="13" name="Tekstin paikkamerkki 12">
            <a:extLst>
              <a:ext uri="{FF2B5EF4-FFF2-40B4-BE49-F238E27FC236}">
                <a16:creationId xmlns:a16="http://schemas.microsoft.com/office/drawing/2014/main" id="{889DA205-0B6C-45D6-91B2-25C1E2981B6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68018" y="4745772"/>
            <a:ext cx="7478692" cy="32767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accent5"/>
                </a:solidFill>
              </a:defRPr>
            </a:lvl1pPr>
            <a:lvl2pPr marL="457200" indent="0">
              <a:buNone/>
              <a:defRPr>
                <a:solidFill>
                  <a:schemeClr val="accent5"/>
                </a:solidFill>
              </a:defRPr>
            </a:lvl2pPr>
            <a:lvl3pPr marL="914400" indent="0">
              <a:buNone/>
              <a:defRPr>
                <a:solidFill>
                  <a:schemeClr val="accent5"/>
                </a:solidFill>
              </a:defRPr>
            </a:lvl3pPr>
            <a:lvl4pPr marL="1371600" indent="0">
              <a:buNone/>
              <a:defRPr>
                <a:solidFill>
                  <a:schemeClr val="accent5"/>
                </a:solidFill>
              </a:defRPr>
            </a:lvl4pPr>
            <a:lvl5pPr marL="1828800" indent="0">
              <a:buNone/>
              <a:defRPr>
                <a:solidFill>
                  <a:schemeClr val="accent5"/>
                </a:solidFill>
              </a:defRPr>
            </a:lvl5pPr>
          </a:lstStyle>
          <a:p>
            <a:pPr lvl="0"/>
            <a:endParaRPr lang="fi-FI" dirty="0"/>
          </a:p>
        </p:txBody>
      </p:sp>
      <p:pic>
        <p:nvPicPr>
          <p:cNvPr id="8" name="Picture 7" descr="Logo of the University of Turku with the winged torch emblem and the text University of Turku.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9366" y="5193622"/>
            <a:ext cx="3192434" cy="1182085"/>
          </a:xfrm>
          <a:prstGeom prst="rect">
            <a:avLst/>
          </a:prstGeom>
        </p:spPr>
      </p:pic>
      <p:sp>
        <p:nvSpPr>
          <p:cNvPr id="17" name="Date Placeholder 3"/>
          <p:cNvSpPr>
            <a:spLocks noGrp="1"/>
          </p:cNvSpPr>
          <p:nvPr>
            <p:ph type="dt" sz="half" idx="13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5440BC-9B28-4ACE-B7B8-D3C83187B980}" type="datetimeFigureOut">
              <a:rPr lang="fi-FI" smtClean="0"/>
              <a:pPr/>
              <a:t>11.11.2024</a:t>
            </a:fld>
            <a:endParaRPr lang="fi-FI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8804753" y="6356350"/>
            <a:ext cx="2743200" cy="365125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052F644-756C-4530-A69F-A71AB7A98F4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344318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vihreä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1352" y="5935987"/>
            <a:ext cx="2380647" cy="881499"/>
          </a:xfrm>
          <a:prstGeom prst="rect">
            <a:avLst/>
          </a:prstGeom>
        </p:spPr>
      </p:pic>
      <p:sp>
        <p:nvSpPr>
          <p:cNvPr id="5" name="Otsikko 1">
            <a:extLst>
              <a:ext uri="{FF2B5EF4-FFF2-40B4-BE49-F238E27FC236}">
                <a16:creationId xmlns:a16="http://schemas.microsoft.com/office/drawing/2014/main" id="{87E587F3-499A-4FFF-8E39-6F7431222FD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924026"/>
            <a:ext cx="5264150" cy="1337911"/>
          </a:xfrm>
        </p:spPr>
        <p:txBody>
          <a:bodyPr anchor="t" anchorCtr="0">
            <a:norm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056091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violetti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1352" y="5935987"/>
            <a:ext cx="2380647" cy="881499"/>
          </a:xfrm>
          <a:prstGeom prst="rect">
            <a:avLst/>
          </a:prstGeom>
        </p:spPr>
      </p:pic>
      <p:sp>
        <p:nvSpPr>
          <p:cNvPr id="5" name="Otsikko 1">
            <a:extLst>
              <a:ext uri="{FF2B5EF4-FFF2-40B4-BE49-F238E27FC236}">
                <a16:creationId xmlns:a16="http://schemas.microsoft.com/office/drawing/2014/main" id="{87E587F3-499A-4FFF-8E39-6F7431222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924026"/>
            <a:ext cx="5264150" cy="1337911"/>
          </a:xfrm>
        </p:spPr>
        <p:txBody>
          <a:bodyPr anchor="t" anchorCtr="0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145474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turkoos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1352" y="5935987"/>
            <a:ext cx="2380647" cy="881499"/>
          </a:xfrm>
          <a:prstGeom prst="rect">
            <a:avLst/>
          </a:prstGeom>
        </p:spPr>
      </p:pic>
      <p:sp>
        <p:nvSpPr>
          <p:cNvPr id="5" name="Otsikko 1">
            <a:extLst>
              <a:ext uri="{FF2B5EF4-FFF2-40B4-BE49-F238E27FC236}">
                <a16:creationId xmlns:a16="http://schemas.microsoft.com/office/drawing/2014/main" id="{87E587F3-499A-4FFF-8E39-6F7431222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924026"/>
            <a:ext cx="5264150" cy="1337911"/>
          </a:xfrm>
        </p:spPr>
        <p:txBody>
          <a:bodyPr anchor="t" anchorCtr="0">
            <a:norm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710643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pu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aotsikko 2">
            <a:extLst>
              <a:ext uri="{FF2B5EF4-FFF2-40B4-BE49-F238E27FC236}">
                <a16:creationId xmlns:a16="http://schemas.microsoft.com/office/drawing/2014/main" id="{66072717-81C3-4F6B-9309-1674C171F5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5574" y="4831894"/>
            <a:ext cx="7480852" cy="505672"/>
          </a:xfrm>
        </p:spPr>
        <p:txBody>
          <a:bodyPr>
            <a:norm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fi-FI" dirty="0"/>
          </a:p>
        </p:txBody>
      </p:sp>
      <p:sp>
        <p:nvSpPr>
          <p:cNvPr id="5" name="Tekstin paikkamerkki 12">
            <a:extLst>
              <a:ext uri="{FF2B5EF4-FFF2-40B4-BE49-F238E27FC236}">
                <a16:creationId xmlns:a16="http://schemas.microsoft.com/office/drawing/2014/main" id="{889DA205-0B6C-45D6-91B2-25C1E2981B6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56654" y="5491071"/>
            <a:ext cx="7478692" cy="327673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5"/>
                </a:solidFill>
              </a:defRPr>
            </a:lvl1pPr>
            <a:lvl2pPr marL="457200" indent="0">
              <a:buNone/>
              <a:defRPr>
                <a:solidFill>
                  <a:schemeClr val="accent5"/>
                </a:solidFill>
              </a:defRPr>
            </a:lvl2pPr>
            <a:lvl3pPr marL="914400" indent="0">
              <a:buNone/>
              <a:defRPr>
                <a:solidFill>
                  <a:schemeClr val="accent5"/>
                </a:solidFill>
              </a:defRPr>
            </a:lvl3pPr>
            <a:lvl4pPr marL="1371600" indent="0">
              <a:buNone/>
              <a:defRPr>
                <a:solidFill>
                  <a:schemeClr val="accent5"/>
                </a:solidFill>
              </a:defRPr>
            </a:lvl4pPr>
            <a:lvl5pPr marL="1828800" indent="0">
              <a:buNone/>
              <a:defRPr>
                <a:solidFill>
                  <a:schemeClr val="accent5"/>
                </a:solidFill>
              </a:defRPr>
            </a:lvl5pPr>
          </a:lstStyle>
          <a:p>
            <a:pPr lvl="0"/>
            <a:endParaRPr lang="fi-FI" dirty="0"/>
          </a:p>
        </p:txBody>
      </p:sp>
      <p:pic>
        <p:nvPicPr>
          <p:cNvPr id="3" name="Picture 2" descr="Logo of the University of Turku with the winged torch emblem and the text University of Turku.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8109" y="2352016"/>
            <a:ext cx="5795784" cy="2153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9167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CC1D0-5568-4CDF-B94D-E471646BC704}" type="datetimeFigureOut">
              <a:rPr lang="fi-FI" smtClean="0"/>
              <a:t>11.11.2024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B7C8A-DCF2-409D-AD43-DA6B3B7807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88134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violetti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>
            <a:extLst>
              <a:ext uri="{FF2B5EF4-FFF2-40B4-BE49-F238E27FC236}">
                <a16:creationId xmlns:a16="http://schemas.microsoft.com/office/drawing/2014/main" id="{CA4F6AB8-5B3A-4D26-91F4-2F9CDEAFF0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8018" y="910802"/>
            <a:ext cx="10440000" cy="2751522"/>
          </a:xfrm>
        </p:spPr>
        <p:txBody>
          <a:bodyPr anchor="b">
            <a:normAutofit/>
          </a:bodyPr>
          <a:lstStyle>
            <a:lvl1pPr algn="l">
              <a:defRPr sz="9600" b="1"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6072717-81C3-4F6B-9309-1674C171F5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8018" y="3973860"/>
            <a:ext cx="7478692" cy="674339"/>
          </a:xfrm>
        </p:spPr>
        <p:txBody>
          <a:bodyPr>
            <a:normAutofit/>
          </a:bodyPr>
          <a:lstStyle>
            <a:lvl1pPr marL="0" indent="0" algn="l">
              <a:buNone/>
              <a:defRPr sz="2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fi-FI" dirty="0"/>
          </a:p>
        </p:txBody>
      </p:sp>
      <p:sp>
        <p:nvSpPr>
          <p:cNvPr id="13" name="Tekstin paikkamerkki 12">
            <a:extLst>
              <a:ext uri="{FF2B5EF4-FFF2-40B4-BE49-F238E27FC236}">
                <a16:creationId xmlns:a16="http://schemas.microsoft.com/office/drawing/2014/main" id="{889DA205-0B6C-45D6-91B2-25C1E2981B6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68018" y="4745772"/>
            <a:ext cx="7478692" cy="32767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accent5"/>
                </a:solidFill>
              </a:defRPr>
            </a:lvl2pPr>
            <a:lvl3pPr marL="914400" indent="0">
              <a:buNone/>
              <a:defRPr>
                <a:solidFill>
                  <a:schemeClr val="accent5"/>
                </a:solidFill>
              </a:defRPr>
            </a:lvl3pPr>
            <a:lvl4pPr marL="1371600" indent="0">
              <a:buNone/>
              <a:defRPr>
                <a:solidFill>
                  <a:schemeClr val="accent5"/>
                </a:solidFill>
              </a:defRPr>
            </a:lvl4pPr>
            <a:lvl5pPr marL="1828800" indent="0">
              <a:buNone/>
              <a:defRPr>
                <a:solidFill>
                  <a:schemeClr val="accent5"/>
                </a:solidFill>
              </a:defRPr>
            </a:lvl5pPr>
          </a:lstStyle>
          <a:p>
            <a:pPr lvl="0"/>
            <a:endParaRPr lang="fi-FI" dirty="0"/>
          </a:p>
        </p:txBody>
      </p:sp>
      <p:pic>
        <p:nvPicPr>
          <p:cNvPr id="12" name="Picture 11" descr="Logo of the University of Turku with the winged torch emblem and the text University of Turku.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9366" y="5193622"/>
            <a:ext cx="3192434" cy="1182085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sz="half" idx="13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5440BC-9B28-4ACE-B7B8-D3C83187B980}" type="datetimeFigureOut">
              <a:rPr lang="fi-FI" smtClean="0"/>
              <a:pPr/>
              <a:t>11.11.2024</a:t>
            </a:fld>
            <a:endParaRPr lang="fi-FI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8804753" y="6356350"/>
            <a:ext cx="2743200" cy="365125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052F644-756C-4530-A69F-A71AB7A98F4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30000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1078028" y="438150"/>
            <a:ext cx="10145029" cy="1252538"/>
          </a:xfrm>
        </p:spPr>
        <p:txBody>
          <a:bodyPr anchor="b" anchorCtr="0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6" name="Sisällön paikkamerkki 2">
            <a:extLst>
              <a:ext uri="{FF2B5EF4-FFF2-40B4-BE49-F238E27FC236}">
                <a16:creationId xmlns:a16="http://schemas.microsoft.com/office/drawing/2014/main" id="{E252CC0E-D4C3-47CC-8F2E-90BE622B9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8028" y="1825625"/>
            <a:ext cx="10145029" cy="4069849"/>
          </a:xfrm>
        </p:spPr>
        <p:txBody>
          <a:bodyPr>
            <a:no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Picture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7630" y="5935127"/>
            <a:ext cx="2374370" cy="883219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sz="half" idx="13"/>
          </p:nvPr>
        </p:nvSpPr>
        <p:spPr>
          <a:xfrm>
            <a:off x="1078028" y="6356350"/>
            <a:ext cx="2743200" cy="365125"/>
          </a:xfrm>
        </p:spPr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5440BC-9B28-4ACE-B7B8-D3C83187B980}" type="datetimeFigureOut">
              <a:rPr lang="fi-FI" smtClean="0"/>
              <a:pPr/>
              <a:t>11.11.2024</a:t>
            </a:fld>
            <a:endParaRPr lang="fi-FI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8353129" y="6356350"/>
            <a:ext cx="1464501" cy="365125"/>
          </a:xfrm>
        </p:spPr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052F644-756C-4530-A69F-A71AB7A98F4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0020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 ja sisältö must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3"/>
          <p:cNvSpPr>
            <a:spLocks noGrp="1"/>
          </p:cNvSpPr>
          <p:nvPr>
            <p:ph type="title"/>
          </p:nvPr>
        </p:nvSpPr>
        <p:spPr>
          <a:xfrm>
            <a:off x="1078028" y="438150"/>
            <a:ext cx="10145029" cy="1252538"/>
          </a:xfrm>
        </p:spPr>
        <p:txBody>
          <a:bodyPr anchor="b" anchorCtr="0"/>
          <a:lstStyle/>
          <a:p>
            <a:endParaRPr lang="fi-FI" dirty="0"/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E252CC0E-D4C3-47CC-8F2E-90BE622B9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8028" y="1825625"/>
            <a:ext cx="10145029" cy="4069849"/>
          </a:xfrm>
        </p:spPr>
        <p:txBody>
          <a:bodyPr>
            <a:no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3"/>
          </p:nvPr>
        </p:nvSpPr>
        <p:spPr>
          <a:xfrm>
            <a:off x="1078028" y="6356350"/>
            <a:ext cx="2743200" cy="365125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5440BC-9B28-4ACE-B7B8-D3C83187B980}" type="datetimeFigureOut">
              <a:rPr lang="fi-FI" smtClean="0"/>
              <a:pPr/>
              <a:t>11.11.2024</a:t>
            </a:fld>
            <a:endParaRPr lang="fi-FI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8353129" y="6356350"/>
            <a:ext cx="1464501" cy="365125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052F644-756C-4530-A69F-A71AB7A98F4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Picture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1352" y="5935987"/>
            <a:ext cx="2380647" cy="881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0469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3"/>
          <p:cNvSpPr>
            <a:spLocks noGrp="1"/>
          </p:cNvSpPr>
          <p:nvPr>
            <p:ph type="title"/>
          </p:nvPr>
        </p:nvSpPr>
        <p:spPr>
          <a:xfrm>
            <a:off x="1078028" y="438150"/>
            <a:ext cx="10145029" cy="1252538"/>
          </a:xfrm>
        </p:spPr>
        <p:txBody>
          <a:bodyPr anchor="b" anchorCtr="0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6" name="Sisällön paikkamerkki 2">
            <a:extLst>
              <a:ext uri="{FF2B5EF4-FFF2-40B4-BE49-F238E27FC236}">
                <a16:creationId xmlns:a16="http://schemas.microsoft.com/office/drawing/2014/main" id="{E252CC0E-D4C3-47CC-8F2E-90BE622B9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8028" y="1825625"/>
            <a:ext cx="4932000" cy="4069849"/>
          </a:xfrm>
        </p:spPr>
        <p:txBody>
          <a:bodyPr>
            <a:no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7" name="Sisällön paikkamerkki 2">
            <a:extLst>
              <a:ext uri="{FF2B5EF4-FFF2-40B4-BE49-F238E27FC236}">
                <a16:creationId xmlns:a16="http://schemas.microsoft.com/office/drawing/2014/main" id="{E252CC0E-D4C3-47CC-8F2E-90BE622B9EC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91057" y="1825625"/>
            <a:ext cx="4932000" cy="4069849"/>
          </a:xfrm>
        </p:spPr>
        <p:txBody>
          <a:bodyPr>
            <a:no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3"/>
          </p:nvPr>
        </p:nvSpPr>
        <p:spPr>
          <a:xfrm>
            <a:off x="1078028" y="6356350"/>
            <a:ext cx="2743200" cy="365125"/>
          </a:xfrm>
        </p:spPr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5440BC-9B28-4ACE-B7B8-D3C83187B980}" type="datetimeFigureOut">
              <a:rPr lang="fi-FI" smtClean="0"/>
              <a:pPr/>
              <a:t>11.11.2024</a:t>
            </a:fld>
            <a:endParaRPr lang="fi-FI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8353129" y="6356350"/>
            <a:ext cx="1464501" cy="365125"/>
          </a:xfrm>
        </p:spPr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052F644-756C-4530-A69F-A71AB7A98F4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9" name="Picture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7630" y="5935127"/>
            <a:ext cx="2374370" cy="883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75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1078028" y="438150"/>
            <a:ext cx="10145029" cy="1252538"/>
          </a:xfrm>
        </p:spPr>
        <p:txBody>
          <a:bodyPr anchor="b" anchorCtr="0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3"/>
          </p:nvPr>
        </p:nvSpPr>
        <p:spPr>
          <a:xfrm>
            <a:off x="1078028" y="6356350"/>
            <a:ext cx="2743200" cy="365125"/>
          </a:xfrm>
        </p:spPr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5440BC-9B28-4ACE-B7B8-D3C83187B980}" type="datetimeFigureOut">
              <a:rPr lang="fi-FI" smtClean="0"/>
              <a:pPr/>
              <a:t>11.11.2024</a:t>
            </a:fld>
            <a:endParaRPr lang="fi-FI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8353129" y="6356350"/>
            <a:ext cx="1464501" cy="365125"/>
          </a:xfrm>
        </p:spPr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052F644-756C-4530-A69F-A71AB7A98F4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7" name="Picture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7630" y="5935127"/>
            <a:ext cx="2374370" cy="883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838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5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207030" cy="365125"/>
          </a:xfrm>
        </p:spPr>
        <p:txBody>
          <a:bodyPr/>
          <a:lstStyle>
            <a:lvl1pPr>
              <a:defRPr sz="1050"/>
            </a:lvl1pPr>
          </a:lstStyle>
          <a:p>
            <a:fld id="{D052F644-756C-4530-A69F-A71AB7A98F4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3"/>
          </p:nvPr>
        </p:nvSpPr>
        <p:spPr>
          <a:xfrm>
            <a:off x="1078028" y="6356350"/>
            <a:ext cx="2743200" cy="365125"/>
          </a:xfrm>
        </p:spPr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5440BC-9B28-4ACE-B7B8-D3C83187B980}" type="datetimeFigureOut">
              <a:rPr lang="fi-FI" smtClean="0"/>
              <a:pPr/>
              <a:t>11.11.2024</a:t>
            </a:fld>
            <a:endParaRPr lang="fi-FI" dirty="0"/>
          </a:p>
        </p:txBody>
      </p:sp>
      <p:pic>
        <p:nvPicPr>
          <p:cNvPr id="7" name="Picture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7630" y="5935127"/>
            <a:ext cx="2374370" cy="883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22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ingre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1800999-EDA5-4B6B-8344-7EB1B35BA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7200" y="1673225"/>
            <a:ext cx="4780800" cy="3511550"/>
          </a:xfrm>
        </p:spPr>
        <p:txBody>
          <a:bodyPr>
            <a:normAutofit/>
          </a:bodyPr>
          <a:lstStyle>
            <a:lvl1pPr>
              <a:defRPr sz="5000" b="1"/>
            </a:lvl1pPr>
          </a:lstStyle>
          <a:p>
            <a:endParaRPr lang="fi-FI" dirty="0"/>
          </a:p>
        </p:txBody>
      </p:sp>
      <p:sp>
        <p:nvSpPr>
          <p:cNvPr id="6" name="Sisällön paikkamerkki 2">
            <a:extLst>
              <a:ext uri="{FF2B5EF4-FFF2-40B4-BE49-F238E27FC236}">
                <a16:creationId xmlns:a16="http://schemas.microsoft.com/office/drawing/2014/main" id="{E252CC0E-D4C3-47CC-8F2E-90BE622B9EC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272000" y="1227388"/>
            <a:ext cx="4534256" cy="4403224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400" b="1"/>
            </a:lvl1pPr>
          </a:lstStyle>
          <a:p>
            <a:pPr lvl="0"/>
            <a:endParaRPr lang="fi-FI" dirty="0"/>
          </a:p>
        </p:txBody>
      </p:sp>
      <p:pic>
        <p:nvPicPr>
          <p:cNvPr id="5" name="Pictur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464" y="2075205"/>
            <a:ext cx="1757071" cy="2707589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050"/>
            </a:lvl1pPr>
          </a:lstStyle>
          <a:p>
            <a:endParaRPr lang="fi-FI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207030" cy="365125"/>
          </a:xfrm>
        </p:spPr>
        <p:txBody>
          <a:bodyPr/>
          <a:lstStyle>
            <a:lvl1pPr>
              <a:defRPr sz="1050"/>
            </a:lvl1pPr>
          </a:lstStyle>
          <a:p>
            <a:fld id="{D052F644-756C-4530-A69F-A71AB7A98F4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3"/>
          </p:nvPr>
        </p:nvSpPr>
        <p:spPr>
          <a:xfrm>
            <a:off x="1078028" y="6356350"/>
            <a:ext cx="2743200" cy="365125"/>
          </a:xfrm>
        </p:spPr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5440BC-9B28-4ACE-B7B8-D3C83187B980}" type="datetimeFigureOut">
              <a:rPr lang="fi-FI" smtClean="0"/>
              <a:pPr/>
              <a:t>11.11.2024</a:t>
            </a:fld>
            <a:endParaRPr lang="fi-FI" dirty="0"/>
          </a:p>
        </p:txBody>
      </p:sp>
      <p:pic>
        <p:nvPicPr>
          <p:cNvPr id="11" name="Picture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7630" y="5935127"/>
            <a:ext cx="2374370" cy="883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577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440BC-9B28-4ACE-B7B8-D3C83187B980}" type="datetimeFigureOut">
              <a:rPr lang="fi-FI" smtClean="0"/>
              <a:t>11.11.2024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2F644-756C-4530-A69F-A71AB7A98F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6673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79" r:id="rId7"/>
    <p:sldLayoutId id="2147483673" r:id="rId8"/>
    <p:sldLayoutId id="2147483666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85" r:id="rId15"/>
    <p:sldLayoutId id="2147483686" r:id="rId16"/>
    <p:sldLayoutId id="2147483687" r:id="rId17"/>
    <p:sldLayoutId id="2147483688" r:id="rId18"/>
    <p:sldLayoutId id="2147483674" r:id="rId19"/>
    <p:sldLayoutId id="2147483675" r:id="rId20"/>
    <p:sldLayoutId id="2147483676" r:id="rId21"/>
    <p:sldLayoutId id="2147483677" r:id="rId22"/>
    <p:sldLayoutId id="2147483678" r:id="rId23"/>
    <p:sldLayoutId id="2147483689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georges.kazan@utu.fi" TargetMode="External"/><Relationship Id="rId2" Type="http://schemas.openxmlformats.org/officeDocument/2006/relationships/hyperlink" Target="mailto:syslife@utu.fi" TargetMode="External"/><Relationship Id="rId1" Type="http://schemas.openxmlformats.org/officeDocument/2006/relationships/slideLayout" Target="../slideLayouts/slideLayout23.xml"/><Relationship Id="rId4" Type="http://schemas.openxmlformats.org/officeDocument/2006/relationships/hyperlink" Target="mailto:eeva.rainio@utu.fi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>
            <a:noAutofit/>
          </a:bodyPr>
          <a:lstStyle/>
          <a:p>
            <a:r>
              <a:rPr lang="fi-FI" sz="1800" b="1" dirty="0"/>
              <a:t>11.11.2024</a:t>
            </a:r>
          </a:p>
          <a:p>
            <a:r>
              <a:rPr lang="fi-FI" sz="1800" b="1" dirty="0"/>
              <a:t>SYS-LIFE Second Call – Online </a:t>
            </a:r>
            <a:r>
              <a:rPr lang="fi-FI" sz="1800" b="1" dirty="0" err="1"/>
              <a:t>Launch</a:t>
            </a:r>
            <a:r>
              <a:rPr lang="fi-FI" sz="1800" b="1"/>
              <a:t> </a:t>
            </a:r>
            <a:endParaRPr lang="en-US" sz="1800" b="1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7200" dirty="0"/>
              <a:t>SYS-LIFE COFUND</a:t>
            </a:r>
            <a:br>
              <a:rPr lang="en-US" sz="7200" dirty="0"/>
            </a:br>
            <a:r>
              <a:rPr lang="en-US" sz="7200" dirty="0"/>
              <a:t>Kick-Off Meeting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868018" y="3973860"/>
            <a:ext cx="7478692" cy="674339"/>
          </a:xfrm>
        </p:spPr>
        <p:txBody>
          <a:bodyPr/>
          <a:lstStyle/>
          <a:p>
            <a:r>
              <a:rPr lang="en-US" dirty="0"/>
              <a:t>Faculty of Medicine</a:t>
            </a:r>
          </a:p>
        </p:txBody>
      </p:sp>
    </p:spTree>
    <p:extLst>
      <p:ext uri="{BB962C8B-B14F-4D97-AF65-F5344CB8AC3E}">
        <p14:creationId xmlns:p14="http://schemas.microsoft.com/office/powerpoint/2010/main" val="659135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561" y="365125"/>
            <a:ext cx="11501284" cy="1325563"/>
          </a:xfrm>
        </p:spPr>
        <p:txBody>
          <a:bodyPr>
            <a:normAutofit/>
          </a:bodyPr>
          <a:lstStyle/>
          <a:p>
            <a:r>
              <a:rPr lang="fi-FI" sz="3200" i="1" dirty="0" err="1"/>
              <a:t>Introducing</a:t>
            </a:r>
            <a:r>
              <a:rPr lang="fi-FI" sz="3200" i="1" dirty="0"/>
              <a:t> </a:t>
            </a:r>
            <a:r>
              <a:rPr lang="en-US" sz="3200" i="1" dirty="0"/>
              <a:t>‘</a:t>
            </a:r>
            <a:r>
              <a:rPr lang="fi-FI" sz="3200" i="1" dirty="0"/>
              <a:t>SYS-LIFE’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5544DC-08C7-461F-AA7F-72B40E905EE5}"/>
              </a:ext>
            </a:extLst>
          </p:cNvPr>
          <p:cNvPicPr/>
          <p:nvPr/>
        </p:nvPicPr>
        <p:blipFill rotWithShape="1">
          <a:blip r:embed="rId3"/>
          <a:srcRect l="19467" t="17804" r="57224" b="70117"/>
          <a:stretch/>
        </p:blipFill>
        <p:spPr bwMode="auto">
          <a:xfrm>
            <a:off x="0" y="-87661"/>
            <a:ext cx="12192000" cy="132556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057A6F4-24AF-4F94-992C-28056E80882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4" t="22699" r="84944" b="70117"/>
          <a:stretch/>
        </p:blipFill>
        <p:spPr bwMode="auto">
          <a:xfrm>
            <a:off x="4941716" y="27713"/>
            <a:ext cx="2308567" cy="87053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xt Box 2">
            <a:extLst>
              <a:ext uri="{FF2B5EF4-FFF2-40B4-BE49-F238E27FC236}">
                <a16:creationId xmlns:a16="http://schemas.microsoft.com/office/drawing/2014/main" id="{93323AB3-EE52-48B5-A205-7B5EEF7341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23929"/>
            <a:ext cx="12192000" cy="358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R="539115" algn="ctr">
              <a:lnSpc>
                <a:spcPct val="107000"/>
              </a:lnSpc>
              <a:spcAft>
                <a:spcPts val="800"/>
              </a:spcAft>
            </a:pPr>
            <a:r>
              <a:rPr lang="en-US" sz="2200" i="1" spc="2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Systemic approaches to improve cardiometabolic and brain health during lifespan</a:t>
            </a:r>
            <a:endParaRPr lang="fi-FI" sz="22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200" i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fi-FI" sz="22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C320CC-6E83-4618-9A1F-29FAD82F27AC}"/>
              </a:ext>
            </a:extLst>
          </p:cNvPr>
          <p:cNvSpPr txBox="1"/>
          <p:nvPr/>
        </p:nvSpPr>
        <p:spPr>
          <a:xfrm>
            <a:off x="0" y="1235655"/>
            <a:ext cx="12314493" cy="6017032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fi-FI" sz="2200" b="1" dirty="0">
                <a:solidFill>
                  <a:schemeClr val="bg1"/>
                </a:solidFill>
              </a:rPr>
              <a:t>WHAT? </a:t>
            </a:r>
          </a:p>
          <a:p>
            <a:pPr algn="ctr">
              <a:lnSpc>
                <a:spcPct val="110000"/>
              </a:lnSpc>
            </a:pPr>
            <a:endParaRPr lang="fi-FI" sz="2200" b="1" dirty="0">
              <a:solidFill>
                <a:schemeClr val="bg1"/>
              </a:solidFill>
            </a:endParaRPr>
          </a:p>
          <a:p>
            <a:pPr marL="514350" indent="-5143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bg1"/>
                </a:solidFill>
              </a:rPr>
              <a:t>22 full-time research positions</a:t>
            </a:r>
          </a:p>
          <a:p>
            <a:pPr marL="514350" indent="-5143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2200" b="1" dirty="0">
              <a:solidFill>
                <a:schemeClr val="bg1"/>
              </a:solidFill>
            </a:endParaRPr>
          </a:p>
          <a:p>
            <a:pPr marL="514350" indent="-5143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bg1"/>
                </a:solidFill>
              </a:rPr>
              <a:t>36 month role, inc. secondment option - up to 12 months in/outside academia</a:t>
            </a:r>
          </a:p>
          <a:p>
            <a:pPr marL="514350" indent="-5143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2200" b="1" dirty="0">
              <a:solidFill>
                <a:schemeClr val="bg1"/>
              </a:solidFill>
            </a:endParaRPr>
          </a:p>
          <a:p>
            <a:pPr marL="514350" indent="-5143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bg1"/>
                </a:solidFill>
              </a:rPr>
              <a:t>Collegium, Bottom-Up Excellence Model. SYS-LIFE researchers: </a:t>
            </a:r>
          </a:p>
          <a:p>
            <a:pPr marL="971550" lvl="1" indent="-514350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en-US" sz="2200" b="1" i="1" dirty="0">
                <a:solidFill>
                  <a:schemeClr val="bg1"/>
                </a:solidFill>
              </a:rPr>
              <a:t>Design and lead innovative projects to improve cardiometabolic and brain health</a:t>
            </a:r>
          </a:p>
          <a:p>
            <a:pPr marL="971550" lvl="1" indent="-514350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en-US" sz="2200" b="1" i="1" dirty="0">
                <a:solidFill>
                  <a:schemeClr val="bg1"/>
                </a:solidFill>
              </a:rPr>
              <a:t>Meets regularly as a group to share learning and perspectives</a:t>
            </a:r>
          </a:p>
          <a:p>
            <a:pPr marL="971550" lvl="1" indent="-514350">
              <a:lnSpc>
                <a:spcPct val="110000"/>
              </a:lnSpc>
              <a:buFont typeface="Courier New" panose="02070309020205020404" pitchFamily="49" charset="0"/>
              <a:buChar char="o"/>
            </a:pPr>
            <a:endParaRPr lang="en-US" sz="2200" b="1" i="1" dirty="0">
              <a:solidFill>
                <a:schemeClr val="bg1"/>
              </a:solidFill>
            </a:endParaRPr>
          </a:p>
          <a:p>
            <a:pPr marL="514350" indent="-5143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bg1"/>
                </a:solidFill>
              </a:rPr>
              <a:t>Career Planning: Skills gaps identified and addressed by group or individual training</a:t>
            </a:r>
            <a:endParaRPr lang="en-US" sz="2200" b="1" i="1" dirty="0">
              <a:solidFill>
                <a:schemeClr val="bg1"/>
              </a:solidFill>
            </a:endParaRPr>
          </a:p>
          <a:p>
            <a:pPr marL="514350" indent="-5143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2200" b="1" i="1" dirty="0">
              <a:solidFill>
                <a:schemeClr val="bg1"/>
              </a:solidFill>
            </a:endParaRPr>
          </a:p>
          <a:p>
            <a:pPr marL="514350" indent="-5143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bg1"/>
                </a:solidFill>
              </a:rPr>
              <a:t>Secondments and other support available by mutual agreement from partners, 	</a:t>
            </a:r>
            <a:r>
              <a:rPr lang="en-US" sz="2200" b="1" dirty="0" err="1">
                <a:solidFill>
                  <a:schemeClr val="bg1"/>
                </a:solidFill>
              </a:rPr>
              <a:t>inc.</a:t>
            </a:r>
            <a:r>
              <a:rPr lang="en-US" sz="2200" b="1" dirty="0">
                <a:solidFill>
                  <a:schemeClr val="bg1"/>
                </a:solidFill>
              </a:rPr>
              <a:t> Turku University Hospital, University of Ghent, Siemens </a:t>
            </a:r>
            <a:r>
              <a:rPr lang="en-US" sz="2200" b="1" dirty="0" err="1">
                <a:solidFill>
                  <a:schemeClr val="bg1"/>
                </a:solidFill>
              </a:rPr>
              <a:t>Healthineers</a:t>
            </a:r>
            <a:r>
              <a:rPr lang="en-US" sz="2200" b="1" dirty="0">
                <a:solidFill>
                  <a:schemeClr val="bg1"/>
                </a:solidFill>
              </a:rPr>
              <a:t>, 				and Turku Science Park.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fi-FI" sz="2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1931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561" y="365125"/>
            <a:ext cx="11501284" cy="1325563"/>
          </a:xfrm>
        </p:spPr>
        <p:txBody>
          <a:bodyPr>
            <a:normAutofit/>
          </a:bodyPr>
          <a:lstStyle/>
          <a:p>
            <a:r>
              <a:rPr lang="fi-FI" sz="3200" i="1" dirty="0" err="1"/>
              <a:t>Introducing</a:t>
            </a:r>
            <a:r>
              <a:rPr lang="fi-FI" sz="3200" i="1" dirty="0"/>
              <a:t> </a:t>
            </a:r>
            <a:r>
              <a:rPr lang="en-US" sz="3200" i="1" dirty="0"/>
              <a:t>‘</a:t>
            </a:r>
            <a:r>
              <a:rPr lang="fi-FI" sz="3200" i="1" dirty="0"/>
              <a:t>SYS-LIFE’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5544DC-08C7-461F-AA7F-72B40E905EE5}"/>
              </a:ext>
            </a:extLst>
          </p:cNvPr>
          <p:cNvPicPr/>
          <p:nvPr/>
        </p:nvPicPr>
        <p:blipFill rotWithShape="1">
          <a:blip r:embed="rId3"/>
          <a:srcRect l="19467" t="17804" r="57224" b="70117"/>
          <a:stretch/>
        </p:blipFill>
        <p:spPr bwMode="auto">
          <a:xfrm>
            <a:off x="0" y="-87661"/>
            <a:ext cx="12192000" cy="132556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057A6F4-24AF-4F94-992C-28056E80882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4" t="22699" r="84944" b="70117"/>
          <a:stretch/>
        </p:blipFill>
        <p:spPr bwMode="auto">
          <a:xfrm>
            <a:off x="4941716" y="27713"/>
            <a:ext cx="2308567" cy="87053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xt Box 2">
            <a:extLst>
              <a:ext uri="{FF2B5EF4-FFF2-40B4-BE49-F238E27FC236}">
                <a16:creationId xmlns:a16="http://schemas.microsoft.com/office/drawing/2014/main" id="{93323AB3-EE52-48B5-A205-7B5EEF7341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23929"/>
            <a:ext cx="12192000" cy="358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R="539115" algn="ctr">
              <a:lnSpc>
                <a:spcPct val="107000"/>
              </a:lnSpc>
              <a:spcAft>
                <a:spcPts val="800"/>
              </a:spcAft>
            </a:pPr>
            <a:r>
              <a:rPr lang="en-US" sz="2200" i="1" spc="2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Systemic approaches to improve cardiometabolic and brain health during lifespan</a:t>
            </a:r>
            <a:endParaRPr lang="fi-FI" sz="22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200" i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fi-FI" sz="22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C362C9-8DAA-4B0F-8144-211D9CF2F6E5}"/>
              </a:ext>
            </a:extLst>
          </p:cNvPr>
          <p:cNvSpPr txBox="1"/>
          <p:nvPr/>
        </p:nvSpPr>
        <p:spPr>
          <a:xfrm>
            <a:off x="1" y="1235655"/>
            <a:ext cx="12191999" cy="6309420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i-FI" sz="2400" b="1" dirty="0">
                <a:solidFill>
                  <a:schemeClr val="bg1"/>
                </a:solidFill>
              </a:rPr>
              <a:t>WHO CAN APPLY?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fi-FI" sz="2400" b="1" dirty="0">
              <a:solidFill>
                <a:schemeClr val="bg1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</a:rPr>
              <a:t>Must possess a doctoral degree, awarded no longer than 8 years prior to the call deadline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endParaRPr lang="fi-FI" sz="2400" b="1" dirty="0">
              <a:solidFill>
                <a:schemeClr val="bg1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</a:rPr>
              <a:t>Can be of any nationality 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endParaRPr lang="fi-FI" sz="2400" b="1" dirty="0">
              <a:solidFill>
                <a:schemeClr val="bg1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US" sz="2400" b="1" u="sng" dirty="0">
                <a:solidFill>
                  <a:schemeClr val="bg1"/>
                </a:solidFill>
              </a:rPr>
              <a:t>Must NOT </a:t>
            </a:r>
            <a:r>
              <a:rPr lang="en-US" sz="2400" b="1" dirty="0">
                <a:solidFill>
                  <a:schemeClr val="bg1"/>
                </a:solidFill>
              </a:rPr>
              <a:t>have resided or carried out their main activity (work, studies, etc.) </a:t>
            </a:r>
            <a:r>
              <a:rPr lang="en-US" sz="2400" b="1" u="sng" dirty="0">
                <a:solidFill>
                  <a:schemeClr val="bg1"/>
                </a:solidFill>
              </a:rPr>
              <a:t>in Finland for more than 	12 of the 36 months</a:t>
            </a:r>
            <a:r>
              <a:rPr lang="en-US" sz="2400" b="1" dirty="0">
                <a:solidFill>
                  <a:schemeClr val="bg1"/>
                </a:solidFill>
              </a:rPr>
              <a:t> before the Call deadline (Marie S. Curie Mobility Rule)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endParaRPr lang="en-US" sz="2400" b="1" dirty="0">
              <a:solidFill>
                <a:schemeClr val="bg1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</a:rPr>
              <a:t>Returning residents of Finland are eligible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endParaRPr lang="en-US" sz="2400" b="1" dirty="0">
              <a:solidFill>
                <a:schemeClr val="bg1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</a:rPr>
              <a:t>Must possess at least one Letter of Support from a host unit at UTU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endParaRPr lang="en-US" sz="2400" b="1" dirty="0">
              <a:solidFill>
                <a:schemeClr val="bg1"/>
              </a:solidFill>
            </a:endParaRPr>
          </a:p>
          <a:p>
            <a:pPr algn="ctr"/>
            <a:endParaRPr lang="fi-FI" sz="2400" b="1" dirty="0">
              <a:solidFill>
                <a:schemeClr val="bg1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endParaRPr lang="fi-FI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219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561" y="365125"/>
            <a:ext cx="11501284" cy="1325563"/>
          </a:xfrm>
        </p:spPr>
        <p:txBody>
          <a:bodyPr>
            <a:normAutofit/>
          </a:bodyPr>
          <a:lstStyle/>
          <a:p>
            <a:r>
              <a:rPr lang="fi-FI" sz="3200" i="1" dirty="0" err="1"/>
              <a:t>Introducing</a:t>
            </a:r>
            <a:r>
              <a:rPr lang="fi-FI" sz="3200" i="1" dirty="0"/>
              <a:t> </a:t>
            </a:r>
            <a:r>
              <a:rPr lang="en-US" sz="3200" i="1" dirty="0"/>
              <a:t>‘</a:t>
            </a:r>
            <a:r>
              <a:rPr lang="fi-FI" sz="3200" i="1" dirty="0"/>
              <a:t>SYS-LIFE’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5544DC-08C7-461F-AA7F-72B40E905EE5}"/>
              </a:ext>
            </a:extLst>
          </p:cNvPr>
          <p:cNvPicPr/>
          <p:nvPr/>
        </p:nvPicPr>
        <p:blipFill rotWithShape="1">
          <a:blip r:embed="rId3"/>
          <a:srcRect l="19467" t="17804" r="57224" b="70117"/>
          <a:stretch/>
        </p:blipFill>
        <p:spPr bwMode="auto">
          <a:xfrm>
            <a:off x="0" y="-87661"/>
            <a:ext cx="12192000" cy="132556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057A6F4-24AF-4F94-992C-28056E80882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4" t="22699" r="84944" b="70117"/>
          <a:stretch/>
        </p:blipFill>
        <p:spPr bwMode="auto">
          <a:xfrm>
            <a:off x="4941716" y="27713"/>
            <a:ext cx="2308567" cy="87053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xt Box 2">
            <a:extLst>
              <a:ext uri="{FF2B5EF4-FFF2-40B4-BE49-F238E27FC236}">
                <a16:creationId xmlns:a16="http://schemas.microsoft.com/office/drawing/2014/main" id="{93323AB3-EE52-48B5-A205-7B5EEF7341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23929"/>
            <a:ext cx="12192000" cy="358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R="539115" algn="ctr">
              <a:lnSpc>
                <a:spcPct val="107000"/>
              </a:lnSpc>
              <a:spcAft>
                <a:spcPts val="800"/>
              </a:spcAft>
            </a:pPr>
            <a:r>
              <a:rPr lang="en-US" sz="2200" i="1" spc="2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Systemic approaches to improve cardiometabolic and brain health during lifespan</a:t>
            </a:r>
            <a:endParaRPr lang="fi-FI" sz="22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200" i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fi-FI" sz="22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C362C9-8DAA-4B0F-8144-211D9CF2F6E5}"/>
              </a:ext>
            </a:extLst>
          </p:cNvPr>
          <p:cNvSpPr txBox="1"/>
          <p:nvPr/>
        </p:nvSpPr>
        <p:spPr>
          <a:xfrm>
            <a:off x="-1" y="1237243"/>
            <a:ext cx="12191999" cy="5816977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i-FI" sz="2400" b="1" dirty="0">
                <a:solidFill>
                  <a:schemeClr val="bg1"/>
                </a:solidFill>
              </a:rPr>
              <a:t>APPLICATION REQUIREMENTS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fi-FI" sz="2400" b="1" dirty="0">
              <a:solidFill>
                <a:schemeClr val="bg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</a:rPr>
              <a:t>Completed application package submitted, in English, by the call deadline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endParaRPr lang="fi-FI" sz="2400" b="1" dirty="0">
              <a:solidFill>
                <a:schemeClr val="bg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ü"/>
            </a:pPr>
            <a:endParaRPr lang="fi-FI" sz="2400" b="1" dirty="0">
              <a:solidFill>
                <a:schemeClr val="bg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</a:rPr>
              <a:t>Research must aim to improve cardiometabolic and/or brain health</a:t>
            </a:r>
          </a:p>
          <a:p>
            <a:pPr lvl="0"/>
            <a:endParaRPr lang="fi-FI" sz="2400" b="1" dirty="0">
              <a:solidFill>
                <a:schemeClr val="bg1"/>
              </a:solidFill>
            </a:endParaRPr>
          </a:p>
          <a:p>
            <a:pPr lvl="0"/>
            <a:endParaRPr lang="fi-FI" sz="2400" b="1" dirty="0">
              <a:solidFill>
                <a:schemeClr val="bg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</a:rPr>
              <a:t>Research must engage with the University’s core research expertise.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endParaRPr lang="fi-FI" sz="2400" b="1" dirty="0">
              <a:solidFill>
                <a:schemeClr val="bg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ü"/>
            </a:pPr>
            <a:endParaRPr lang="fi-FI" sz="2400" b="1" dirty="0">
              <a:solidFill>
                <a:schemeClr val="bg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</a:rPr>
              <a:t>Must comply with UTU policies (including those on research ethics) and with local law</a:t>
            </a:r>
            <a:endParaRPr lang="fi-FI" sz="2400" b="1" dirty="0">
              <a:solidFill>
                <a:schemeClr val="bg1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endParaRPr lang="fi-FI" sz="2000" b="1" dirty="0">
              <a:solidFill>
                <a:schemeClr val="bg1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endParaRPr lang="fi-FI" sz="2000" b="1" dirty="0">
              <a:solidFill>
                <a:schemeClr val="bg1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endParaRPr lang="fi-FI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8850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561" y="365125"/>
            <a:ext cx="11501284" cy="1325563"/>
          </a:xfrm>
        </p:spPr>
        <p:txBody>
          <a:bodyPr>
            <a:normAutofit/>
          </a:bodyPr>
          <a:lstStyle/>
          <a:p>
            <a:r>
              <a:rPr lang="fi-FI" sz="3200" i="1" dirty="0" err="1"/>
              <a:t>Introducing</a:t>
            </a:r>
            <a:r>
              <a:rPr lang="fi-FI" sz="3200" i="1" dirty="0"/>
              <a:t> </a:t>
            </a:r>
            <a:r>
              <a:rPr lang="en-US" sz="3200" i="1" dirty="0"/>
              <a:t>‘</a:t>
            </a:r>
            <a:r>
              <a:rPr lang="fi-FI" sz="3200" i="1" dirty="0"/>
              <a:t>SYS-LIFE’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5544DC-08C7-461F-AA7F-72B40E905EE5}"/>
              </a:ext>
            </a:extLst>
          </p:cNvPr>
          <p:cNvPicPr/>
          <p:nvPr/>
        </p:nvPicPr>
        <p:blipFill rotWithShape="1">
          <a:blip r:embed="rId3"/>
          <a:srcRect l="19467" t="17804" r="57224" b="70117"/>
          <a:stretch/>
        </p:blipFill>
        <p:spPr bwMode="auto">
          <a:xfrm>
            <a:off x="0" y="-87661"/>
            <a:ext cx="12192000" cy="132556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057A6F4-24AF-4F94-992C-28056E80882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4" t="22699" r="84944" b="70117"/>
          <a:stretch/>
        </p:blipFill>
        <p:spPr bwMode="auto">
          <a:xfrm>
            <a:off x="4941716" y="27713"/>
            <a:ext cx="2308567" cy="87053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xt Box 2">
            <a:extLst>
              <a:ext uri="{FF2B5EF4-FFF2-40B4-BE49-F238E27FC236}">
                <a16:creationId xmlns:a16="http://schemas.microsoft.com/office/drawing/2014/main" id="{93323AB3-EE52-48B5-A205-7B5EEF7341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23929"/>
            <a:ext cx="12192000" cy="358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R="539115" algn="ctr">
              <a:lnSpc>
                <a:spcPct val="107000"/>
              </a:lnSpc>
              <a:spcAft>
                <a:spcPts val="800"/>
              </a:spcAft>
            </a:pPr>
            <a:r>
              <a:rPr lang="en-US" sz="2200" i="1" spc="2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Systemic approaches to improve cardiometabolic and brain health during lifespan</a:t>
            </a:r>
            <a:endParaRPr lang="fi-FI" sz="22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200" i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fi-FI" sz="22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C362C9-8DAA-4B0F-8144-211D9CF2F6E5}"/>
              </a:ext>
            </a:extLst>
          </p:cNvPr>
          <p:cNvSpPr txBox="1"/>
          <p:nvPr/>
        </p:nvSpPr>
        <p:spPr>
          <a:xfrm>
            <a:off x="-1" y="1235655"/>
            <a:ext cx="12191999" cy="5693866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i-FI" sz="2400" b="1" dirty="0">
                <a:solidFill>
                  <a:schemeClr val="bg1"/>
                </a:solidFill>
              </a:rPr>
              <a:t>REQUIREMENTS DURING THE PROGRAMME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fi-FI" sz="2400" b="1" dirty="0">
              <a:solidFill>
                <a:schemeClr val="bg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</a:rPr>
              <a:t>Full-time dedication (1,612 hours per year)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endParaRPr lang="fi-FI" sz="1000" b="1" dirty="0">
              <a:solidFill>
                <a:schemeClr val="bg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</a:rPr>
              <a:t>Participation at all events as required 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endParaRPr lang="en-US" sz="1000" b="1" dirty="0">
              <a:solidFill>
                <a:schemeClr val="bg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</a:rPr>
              <a:t>Create and maintain a Personal Career Development Plan with Mentor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endParaRPr lang="fi-FI" sz="1000" b="1" dirty="0">
              <a:solidFill>
                <a:schemeClr val="bg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</a:rPr>
              <a:t>Create and maintain a Data Management Plan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endParaRPr lang="fi-FI" sz="1000" b="1" dirty="0">
              <a:solidFill>
                <a:schemeClr val="bg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</a:rPr>
              <a:t>Open Science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endParaRPr lang="fi-FI" sz="1000" b="1" dirty="0">
              <a:solidFill>
                <a:schemeClr val="bg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</a:rPr>
              <a:t>All research data managed using FAIR principles (Findable, Accessible, Interoperable, Reusable)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endParaRPr lang="fi-FI" sz="1000" b="1" dirty="0">
              <a:solidFill>
                <a:schemeClr val="bg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</a:rPr>
              <a:t>Compliance with UTU policies and with local law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endParaRPr lang="en-US" sz="2400" b="1" dirty="0">
              <a:solidFill>
                <a:schemeClr val="bg1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endParaRPr lang="fi-FI" sz="2000" b="1" dirty="0">
              <a:solidFill>
                <a:schemeClr val="bg1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endParaRPr lang="fi-FI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9906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561" y="365125"/>
            <a:ext cx="11501284" cy="1325563"/>
          </a:xfrm>
        </p:spPr>
        <p:txBody>
          <a:bodyPr>
            <a:normAutofit/>
          </a:bodyPr>
          <a:lstStyle/>
          <a:p>
            <a:r>
              <a:rPr lang="fi-FI" sz="3200" i="1" dirty="0" err="1"/>
              <a:t>Introducing</a:t>
            </a:r>
            <a:r>
              <a:rPr lang="fi-FI" sz="3200" i="1" dirty="0"/>
              <a:t> </a:t>
            </a:r>
            <a:r>
              <a:rPr lang="en-US" sz="3200" i="1" dirty="0"/>
              <a:t>‘</a:t>
            </a:r>
            <a:r>
              <a:rPr lang="fi-FI" sz="3200" i="1" dirty="0"/>
              <a:t>SYS-LIFE’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5544DC-08C7-461F-AA7F-72B40E905EE5}"/>
              </a:ext>
            </a:extLst>
          </p:cNvPr>
          <p:cNvPicPr/>
          <p:nvPr/>
        </p:nvPicPr>
        <p:blipFill rotWithShape="1">
          <a:blip r:embed="rId3"/>
          <a:srcRect l="19467" t="17804" r="57224" b="70117"/>
          <a:stretch/>
        </p:blipFill>
        <p:spPr bwMode="auto">
          <a:xfrm>
            <a:off x="0" y="-87661"/>
            <a:ext cx="12192000" cy="132556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057A6F4-24AF-4F94-992C-28056E80882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4" t="22699" r="84944" b="70117"/>
          <a:stretch/>
        </p:blipFill>
        <p:spPr bwMode="auto">
          <a:xfrm>
            <a:off x="4941716" y="27713"/>
            <a:ext cx="2308567" cy="87053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xt Box 2">
            <a:extLst>
              <a:ext uri="{FF2B5EF4-FFF2-40B4-BE49-F238E27FC236}">
                <a16:creationId xmlns:a16="http://schemas.microsoft.com/office/drawing/2014/main" id="{93323AB3-EE52-48B5-A205-7B5EEF7341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23929"/>
            <a:ext cx="12192000" cy="358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R="539115" algn="ctr">
              <a:lnSpc>
                <a:spcPct val="107000"/>
              </a:lnSpc>
              <a:spcAft>
                <a:spcPts val="800"/>
              </a:spcAft>
            </a:pPr>
            <a:r>
              <a:rPr lang="en-US" sz="2200" i="1" spc="2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Systemic approaches to improve cardiometabolic and brain health during lifespan</a:t>
            </a:r>
            <a:endParaRPr lang="fi-FI" sz="22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200" i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fi-FI" sz="22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C362C9-8DAA-4B0F-8144-211D9CF2F6E5}"/>
              </a:ext>
            </a:extLst>
          </p:cNvPr>
          <p:cNvSpPr txBox="1"/>
          <p:nvPr/>
        </p:nvSpPr>
        <p:spPr>
          <a:xfrm>
            <a:off x="1" y="1246850"/>
            <a:ext cx="12191999" cy="5663089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i-FI" sz="2400" b="1" dirty="0">
                <a:solidFill>
                  <a:schemeClr val="bg1"/>
                </a:solidFill>
              </a:rPr>
              <a:t>SYS-LIFE ALSO ENCOURAGES APPLICATIONS THAT: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endParaRPr lang="en-US" sz="2400" b="1" dirty="0">
              <a:solidFill>
                <a:schemeClr val="bg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</a:rPr>
              <a:t>Demonstrate a clear strategic fit within UTU and SYS-LIFE 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endParaRPr lang="fi-FI" sz="1000" b="1" dirty="0">
              <a:solidFill>
                <a:schemeClr val="bg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</a:rPr>
              <a:t>Exercise further mobility across international borders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endParaRPr lang="fi-FI" sz="1000" b="1" dirty="0">
              <a:solidFill>
                <a:schemeClr val="bg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</a:rPr>
              <a:t>Exploit and connect European and national research infrastructures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endParaRPr lang="fi-FI" sz="1000" b="1" dirty="0">
              <a:solidFill>
                <a:schemeClr val="bg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</a:rPr>
              <a:t>Take advantage of the extensive social, psychological and medical databases of UTU and its partners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endParaRPr lang="fi-FI" sz="1000" b="1" dirty="0">
              <a:solidFill>
                <a:schemeClr val="bg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</a:rPr>
              <a:t>Make use of UTU’s cutting-edge facilities for acquisition and analysis of new data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endParaRPr lang="fi-FI" sz="1000" b="1" dirty="0">
              <a:solidFill>
                <a:schemeClr val="bg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</a:rPr>
              <a:t>Plan for innovation and translational medicine, taking a ‘bench to bedside’ approach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endParaRPr lang="en-US" sz="2400" b="1" dirty="0">
              <a:solidFill>
                <a:schemeClr val="bg1"/>
              </a:solidFill>
            </a:endParaRPr>
          </a:p>
          <a:p>
            <a:pPr lvl="0"/>
            <a:endParaRPr lang="fi-FI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1423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561" y="365125"/>
            <a:ext cx="11501284" cy="1325563"/>
          </a:xfrm>
        </p:spPr>
        <p:txBody>
          <a:bodyPr>
            <a:normAutofit/>
          </a:bodyPr>
          <a:lstStyle/>
          <a:p>
            <a:r>
              <a:rPr lang="fi-FI" sz="3200" i="1" dirty="0" err="1"/>
              <a:t>Introducing</a:t>
            </a:r>
            <a:r>
              <a:rPr lang="fi-FI" sz="3200" i="1" dirty="0"/>
              <a:t> </a:t>
            </a:r>
            <a:r>
              <a:rPr lang="en-US" sz="3200" i="1" dirty="0"/>
              <a:t>‘</a:t>
            </a:r>
            <a:r>
              <a:rPr lang="fi-FI" sz="3200" i="1" dirty="0"/>
              <a:t>SYS-LIFE’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5544DC-08C7-461F-AA7F-72B40E905EE5}"/>
              </a:ext>
            </a:extLst>
          </p:cNvPr>
          <p:cNvPicPr/>
          <p:nvPr/>
        </p:nvPicPr>
        <p:blipFill rotWithShape="1">
          <a:blip r:embed="rId3"/>
          <a:srcRect l="19467" t="17804" r="57224" b="70117"/>
          <a:stretch/>
        </p:blipFill>
        <p:spPr bwMode="auto">
          <a:xfrm>
            <a:off x="0" y="-87661"/>
            <a:ext cx="12192000" cy="132556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057A6F4-24AF-4F94-992C-28056E80882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4" t="22699" r="84944" b="70117"/>
          <a:stretch/>
        </p:blipFill>
        <p:spPr bwMode="auto">
          <a:xfrm>
            <a:off x="4941716" y="27713"/>
            <a:ext cx="2308567" cy="87053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xt Box 2">
            <a:extLst>
              <a:ext uri="{FF2B5EF4-FFF2-40B4-BE49-F238E27FC236}">
                <a16:creationId xmlns:a16="http://schemas.microsoft.com/office/drawing/2014/main" id="{93323AB3-EE52-48B5-A205-7B5EEF7341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23929"/>
            <a:ext cx="12192000" cy="358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R="539115" algn="ctr">
              <a:lnSpc>
                <a:spcPct val="107000"/>
              </a:lnSpc>
              <a:spcAft>
                <a:spcPts val="800"/>
              </a:spcAft>
            </a:pPr>
            <a:r>
              <a:rPr lang="en-US" sz="2200" i="1" spc="2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Systemic approaches to improve cardiometabolic and brain health during lifespan</a:t>
            </a:r>
            <a:endParaRPr lang="fi-FI" sz="22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200" i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fi-FI" sz="22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C362C9-8DAA-4B0F-8144-211D9CF2F6E5}"/>
              </a:ext>
            </a:extLst>
          </p:cNvPr>
          <p:cNvSpPr txBox="1"/>
          <p:nvPr/>
        </p:nvSpPr>
        <p:spPr>
          <a:xfrm>
            <a:off x="-1" y="1225689"/>
            <a:ext cx="12191999" cy="5632311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i-FI" sz="2400" b="1" dirty="0">
                <a:solidFill>
                  <a:schemeClr val="bg1"/>
                </a:solidFill>
              </a:rPr>
              <a:t>DURING THE PROGRAMME: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endParaRPr lang="en-US" sz="2400" b="1" dirty="0">
              <a:solidFill>
                <a:schemeClr val="bg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</a:rPr>
              <a:t>Each researcher will be assigned a department supervisor, a mentor, and if necessary a secondment supervisor</a:t>
            </a:r>
            <a:endParaRPr lang="fi-FI" sz="2400" b="1" dirty="0">
              <a:solidFill>
                <a:schemeClr val="bg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</a:rPr>
              <a:t>Development Plans prepared with mentors and </a:t>
            </a:r>
            <a:r>
              <a:rPr lang="en-US" sz="2400" b="1" dirty="0" err="1">
                <a:solidFill>
                  <a:schemeClr val="bg1"/>
                </a:solidFill>
              </a:rPr>
              <a:t>formalised</a:t>
            </a:r>
            <a:r>
              <a:rPr lang="en-US" sz="2400" b="1" dirty="0">
                <a:solidFill>
                  <a:schemeClr val="bg1"/>
                </a:solidFill>
              </a:rPr>
              <a:t> with supervisors </a:t>
            </a:r>
            <a:endParaRPr lang="fi-FI" sz="2400" b="1" dirty="0">
              <a:solidFill>
                <a:schemeClr val="bg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</a:rPr>
              <a:t>Skills gaps identified in Plan addressed through group or individual training</a:t>
            </a:r>
            <a:endParaRPr lang="fi-FI" sz="2400" b="1" dirty="0">
              <a:solidFill>
                <a:schemeClr val="bg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ü"/>
            </a:pPr>
            <a:endParaRPr lang="en-US" sz="2400" b="1" dirty="0">
              <a:solidFill>
                <a:schemeClr val="bg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</a:rPr>
              <a:t>12 SYS-LIFE meetings will be convened per year, on-site or off-site</a:t>
            </a:r>
            <a:endParaRPr lang="fi-FI" sz="2400" b="1" dirty="0">
              <a:solidFill>
                <a:schemeClr val="bg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</a:rPr>
              <a:t>These can include group training and presentations by researchers or partners</a:t>
            </a:r>
            <a:endParaRPr lang="fi-FI" sz="2400" b="1" dirty="0">
              <a:solidFill>
                <a:schemeClr val="bg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</a:rPr>
              <a:t>SYS-LIFE Induction Week will offer an overview and basic skills training 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</a:rPr>
              <a:t>Annual international Summer School for training &amp; networking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sz="2400" b="1" dirty="0">
              <a:solidFill>
                <a:schemeClr val="bg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</a:rPr>
              <a:t>Of their annual work load of 1,612 hours, researchers may choose to undertake: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b="1" dirty="0">
                <a:solidFill>
                  <a:schemeClr val="bg1"/>
                </a:solidFill>
              </a:rPr>
              <a:t>Teaching activities (</a:t>
            </a:r>
            <a:r>
              <a:rPr lang="en-US" sz="2400" b="1" dirty="0" err="1">
                <a:solidFill>
                  <a:schemeClr val="bg1"/>
                </a:solidFill>
              </a:rPr>
              <a:t>inc.</a:t>
            </a:r>
            <a:r>
              <a:rPr lang="en-US" sz="2400" b="1" dirty="0">
                <a:solidFill>
                  <a:schemeClr val="bg1"/>
                </a:solidFill>
              </a:rPr>
              <a:t> thesis supervision) up to a maximum of 5%</a:t>
            </a:r>
            <a:endParaRPr lang="fi-FI" sz="2400" b="1" dirty="0">
              <a:solidFill>
                <a:schemeClr val="bg1"/>
              </a:solidFill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b="1" dirty="0">
                <a:solidFill>
                  <a:schemeClr val="bg1"/>
                </a:solidFill>
              </a:rPr>
              <a:t>Other academic and </a:t>
            </a:r>
            <a:r>
              <a:rPr lang="en-US" sz="2400" b="1">
                <a:solidFill>
                  <a:schemeClr val="bg1"/>
                </a:solidFill>
              </a:rPr>
              <a:t>administrative duties </a:t>
            </a:r>
            <a:r>
              <a:rPr lang="en-US" sz="2400" b="1" dirty="0">
                <a:solidFill>
                  <a:schemeClr val="bg1"/>
                </a:solidFill>
              </a:rPr>
              <a:t>up to a maximum of 5%</a:t>
            </a:r>
            <a:endParaRPr lang="fi-FI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9023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9C362C9-8DAA-4B0F-8144-211D9CF2F6E5}"/>
              </a:ext>
            </a:extLst>
          </p:cNvPr>
          <p:cNvSpPr txBox="1"/>
          <p:nvPr/>
        </p:nvSpPr>
        <p:spPr>
          <a:xfrm>
            <a:off x="1" y="0"/>
            <a:ext cx="12191999" cy="6856492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i-FI" sz="2400" b="1" dirty="0">
                <a:solidFill>
                  <a:schemeClr val="bg1"/>
                </a:solidFill>
              </a:rPr>
              <a:t>WHY IS SYS-LIFE GOOD FOR ME?</a:t>
            </a:r>
          </a:p>
          <a:p>
            <a:pPr algn="ctr"/>
            <a:endParaRPr lang="en-US" sz="2400" b="1" dirty="0">
              <a:solidFill>
                <a:schemeClr val="bg1"/>
              </a:solidFill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</a:rPr>
              <a:t>Lead your own research project at an early career stage!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</a:rPr>
              <a:t>MSCA-accredited positions: globally renowned, prestigious reputation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</a:rPr>
              <a:t>Max. 12 month secondment: research/training at previous or leading institutions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</a:rPr>
              <a:t>Best practice model for training and development as a leader in your field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</a:rPr>
              <a:t>Increased </a:t>
            </a:r>
            <a:r>
              <a:rPr lang="en-US" sz="2400" b="1" dirty="0" err="1">
                <a:solidFill>
                  <a:schemeClr val="bg1"/>
                </a:solidFill>
              </a:rPr>
              <a:t>internationalisation</a:t>
            </a:r>
            <a:r>
              <a:rPr lang="en-US" sz="2400" b="1" dirty="0">
                <a:solidFill>
                  <a:schemeClr val="bg1"/>
                </a:solidFill>
              </a:rPr>
              <a:t> of research profile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</a:rPr>
              <a:t>Support for interdisciplinary and intersectoral concepts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</a:rPr>
              <a:t>Turku is Europe’s ‘Imaging Capital’, </a:t>
            </a:r>
            <a:r>
              <a:rPr lang="en-GB" sz="2400" b="1" dirty="0">
                <a:solidFill>
                  <a:schemeClr val="bg1"/>
                </a:solidFill>
              </a:rPr>
              <a:t>develops 95% of Finnish pharmaceuticals, and is home to Finland’s new national Drug Development Centre (2024)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i-FI" sz="2400" b="1" dirty="0" err="1">
                <a:solidFill>
                  <a:schemeClr val="bg1"/>
                </a:solidFill>
              </a:rPr>
              <a:t>Turku’s</a:t>
            </a:r>
            <a:r>
              <a:rPr lang="fi-FI" sz="2400" b="1" dirty="0">
                <a:solidFill>
                  <a:schemeClr val="bg1"/>
                </a:solidFill>
              </a:rPr>
              <a:t> 4 </a:t>
            </a:r>
            <a:r>
              <a:rPr lang="fi-FI" sz="2400" b="1" dirty="0" err="1">
                <a:solidFill>
                  <a:schemeClr val="bg1"/>
                </a:solidFill>
              </a:rPr>
              <a:t>universities</a:t>
            </a:r>
            <a:r>
              <a:rPr lang="fi-FI" sz="2400" b="1" dirty="0">
                <a:solidFill>
                  <a:schemeClr val="bg1"/>
                </a:solidFill>
              </a:rPr>
              <a:t> and </a:t>
            </a:r>
            <a:r>
              <a:rPr lang="fi-FI" sz="2400" b="1" dirty="0" err="1">
                <a:solidFill>
                  <a:schemeClr val="bg1"/>
                </a:solidFill>
              </a:rPr>
              <a:t>University</a:t>
            </a:r>
            <a:r>
              <a:rPr lang="fi-FI" sz="2400" b="1" dirty="0">
                <a:solidFill>
                  <a:schemeClr val="bg1"/>
                </a:solidFill>
              </a:rPr>
              <a:t> </a:t>
            </a:r>
            <a:r>
              <a:rPr lang="fi-FI" sz="2400" b="1" dirty="0" err="1">
                <a:solidFill>
                  <a:schemeClr val="bg1"/>
                </a:solidFill>
              </a:rPr>
              <a:t>Hospital</a:t>
            </a:r>
            <a:r>
              <a:rPr lang="fi-FI" sz="2400" b="1" dirty="0">
                <a:solidFill>
                  <a:schemeClr val="bg1"/>
                </a:solidFill>
              </a:rPr>
              <a:t> </a:t>
            </a:r>
            <a:r>
              <a:rPr lang="fi-FI" sz="2400" b="1" dirty="0" err="1">
                <a:solidFill>
                  <a:schemeClr val="bg1"/>
                </a:solidFill>
              </a:rPr>
              <a:t>offer</a:t>
            </a:r>
            <a:r>
              <a:rPr lang="fi-FI" sz="2400" b="1" dirty="0">
                <a:solidFill>
                  <a:schemeClr val="bg1"/>
                </a:solidFill>
              </a:rPr>
              <a:t> </a:t>
            </a:r>
            <a:r>
              <a:rPr lang="fi-FI" sz="2400" b="1" dirty="0" err="1">
                <a:solidFill>
                  <a:schemeClr val="bg1"/>
                </a:solidFill>
              </a:rPr>
              <a:t>world-class</a:t>
            </a:r>
            <a:r>
              <a:rPr lang="fi-FI" sz="2400" b="1" dirty="0">
                <a:solidFill>
                  <a:schemeClr val="bg1"/>
                </a:solidFill>
              </a:rPr>
              <a:t>, </a:t>
            </a:r>
            <a:r>
              <a:rPr lang="fi-FI" sz="2400" b="1" dirty="0" err="1">
                <a:solidFill>
                  <a:schemeClr val="bg1"/>
                </a:solidFill>
              </a:rPr>
              <a:t>modern</a:t>
            </a:r>
            <a:r>
              <a:rPr lang="fi-FI" sz="2400" b="1" dirty="0">
                <a:solidFill>
                  <a:schemeClr val="bg1"/>
                </a:solidFill>
              </a:rPr>
              <a:t> </a:t>
            </a:r>
            <a:r>
              <a:rPr lang="fi-FI" sz="2400" b="1" dirty="0" err="1">
                <a:solidFill>
                  <a:schemeClr val="bg1"/>
                </a:solidFill>
              </a:rPr>
              <a:t>infrastrastructure</a:t>
            </a:r>
            <a:r>
              <a:rPr lang="fi-FI" sz="2400" b="1" dirty="0">
                <a:solidFill>
                  <a:schemeClr val="bg1"/>
                </a:solidFill>
              </a:rPr>
              <a:t> </a:t>
            </a:r>
            <a:r>
              <a:rPr lang="fi-FI" sz="2400" b="1" dirty="0" err="1">
                <a:solidFill>
                  <a:schemeClr val="bg1"/>
                </a:solidFill>
              </a:rPr>
              <a:t>within</a:t>
            </a:r>
            <a:r>
              <a:rPr lang="fi-FI" sz="2400" b="1" dirty="0">
                <a:solidFill>
                  <a:schemeClr val="bg1"/>
                </a:solidFill>
              </a:rPr>
              <a:t> a </a:t>
            </a:r>
            <a:r>
              <a:rPr lang="fi-FI" sz="2400" b="1" dirty="0" err="1">
                <a:solidFill>
                  <a:schemeClr val="bg1"/>
                </a:solidFill>
              </a:rPr>
              <a:t>centralised</a:t>
            </a:r>
            <a:r>
              <a:rPr lang="fi-FI" sz="2400" b="1" dirty="0">
                <a:solidFill>
                  <a:schemeClr val="bg1"/>
                </a:solidFill>
              </a:rPr>
              <a:t> campus </a:t>
            </a:r>
            <a:r>
              <a:rPr lang="fi-FI" sz="2400" b="1" dirty="0" err="1">
                <a:solidFill>
                  <a:schemeClr val="bg1"/>
                </a:solidFill>
              </a:rPr>
              <a:t>area</a:t>
            </a:r>
            <a:endParaRPr lang="fi-FI" sz="2400" b="1" dirty="0">
              <a:solidFill>
                <a:schemeClr val="bg1"/>
              </a:solidFill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i-FI" sz="2400" b="1" dirty="0">
                <a:solidFill>
                  <a:schemeClr val="bg1"/>
                </a:solidFill>
              </a:rPr>
              <a:t>Finland is </a:t>
            </a:r>
            <a:r>
              <a:rPr lang="fi-FI" sz="2400" b="1" dirty="0" err="1">
                <a:solidFill>
                  <a:schemeClr val="bg1"/>
                </a:solidFill>
              </a:rPr>
              <a:t>World’s</a:t>
            </a:r>
            <a:r>
              <a:rPr lang="fi-FI" sz="2400" b="1" dirty="0">
                <a:solidFill>
                  <a:schemeClr val="bg1"/>
                </a:solidFill>
              </a:rPr>
              <a:t> </a:t>
            </a:r>
            <a:r>
              <a:rPr lang="fi-FI" sz="2400" b="1" dirty="0" err="1">
                <a:solidFill>
                  <a:schemeClr val="bg1"/>
                </a:solidFill>
              </a:rPr>
              <a:t>Happiest</a:t>
            </a:r>
            <a:r>
              <a:rPr lang="fi-FI" sz="2400" b="1" dirty="0">
                <a:solidFill>
                  <a:schemeClr val="bg1"/>
                </a:solidFill>
              </a:rPr>
              <a:t> Country – </a:t>
            </a:r>
            <a:r>
              <a:rPr lang="fi-FI" sz="2400" b="1" dirty="0" err="1">
                <a:solidFill>
                  <a:schemeClr val="bg1"/>
                </a:solidFill>
              </a:rPr>
              <a:t>excellent</a:t>
            </a:r>
            <a:r>
              <a:rPr lang="fi-FI" sz="2400" b="1" dirty="0">
                <a:solidFill>
                  <a:schemeClr val="bg1"/>
                </a:solidFill>
              </a:rPr>
              <a:t> </a:t>
            </a:r>
            <a:r>
              <a:rPr lang="fi-FI" sz="2400" b="1" dirty="0" err="1">
                <a:solidFill>
                  <a:schemeClr val="bg1"/>
                </a:solidFill>
              </a:rPr>
              <a:t>support</a:t>
            </a:r>
            <a:r>
              <a:rPr lang="fi-FI" sz="2400" b="1" dirty="0">
                <a:solidFill>
                  <a:schemeClr val="bg1"/>
                </a:solidFill>
              </a:rPr>
              <a:t> for </a:t>
            </a:r>
            <a:r>
              <a:rPr lang="fi-FI" sz="2400" b="1" dirty="0" err="1">
                <a:solidFill>
                  <a:schemeClr val="bg1"/>
                </a:solidFill>
              </a:rPr>
              <a:t>family</a:t>
            </a:r>
            <a:r>
              <a:rPr lang="fi-FI" sz="2400" b="1" dirty="0">
                <a:solidFill>
                  <a:schemeClr val="bg1"/>
                </a:solidFill>
              </a:rPr>
              <a:t> &amp; life </a:t>
            </a:r>
            <a:r>
              <a:rPr lang="fi-FI" sz="2400" b="1" dirty="0" err="1">
                <a:solidFill>
                  <a:schemeClr val="bg1"/>
                </a:solidFill>
              </a:rPr>
              <a:t>balance</a:t>
            </a:r>
            <a:endParaRPr lang="fi-FI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9064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Contact us</a:t>
            </a:r>
            <a:r>
              <a:rPr lang="fi-FI" dirty="0"/>
              <a:t>!</a:t>
            </a:r>
          </a:p>
          <a:p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889000" y="5337566"/>
            <a:ext cx="10477500" cy="1380735"/>
          </a:xfrm>
        </p:spPr>
        <p:txBody>
          <a:bodyPr>
            <a:normAutofit/>
          </a:bodyPr>
          <a:lstStyle/>
          <a:p>
            <a:r>
              <a:rPr lang="fi-FI" sz="1500" b="1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syslife@utu.fi</a:t>
            </a:r>
            <a:r>
              <a:rPr lang="fi-FI" sz="1500" b="1" dirty="0">
                <a:solidFill>
                  <a:schemeClr val="bg1"/>
                </a:solidFill>
              </a:rPr>
              <a:t> - </a:t>
            </a:r>
            <a:r>
              <a:rPr lang="fi-FI" sz="1500" b="1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markus.juonala@utu.fi</a:t>
            </a:r>
            <a:r>
              <a:rPr lang="fi-FI" sz="1500" b="1" dirty="0">
                <a:solidFill>
                  <a:schemeClr val="bg1"/>
                </a:solidFill>
              </a:rPr>
              <a:t> - </a:t>
            </a:r>
            <a:r>
              <a:rPr lang="fi-FI" sz="1500" b="1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georges.kazan@utu.fi</a:t>
            </a:r>
            <a:r>
              <a:rPr lang="fi-FI" sz="1500" b="1" dirty="0">
                <a:solidFill>
                  <a:schemeClr val="bg1"/>
                </a:solidFill>
              </a:rPr>
              <a:t> - </a:t>
            </a:r>
            <a:r>
              <a:rPr lang="fi-FI" sz="1500" b="1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eeva.rainio@utu.fi</a:t>
            </a:r>
            <a:r>
              <a:rPr lang="fi-FI" sz="1500" b="1" dirty="0">
                <a:solidFill>
                  <a:schemeClr val="bg1"/>
                </a:solidFill>
              </a:rPr>
              <a:t> –</a:t>
            </a:r>
            <a:r>
              <a:rPr lang="fi-FI" dirty="0"/>
              <a:t> </a:t>
            </a:r>
            <a:r>
              <a:rPr lang="fi-FI" sz="1500" b="1" dirty="0">
                <a:solidFill>
                  <a:schemeClr val="bg1"/>
                </a:solidFill>
              </a:rPr>
              <a:t>maiju.kannisto@utu.fi </a:t>
            </a:r>
          </a:p>
        </p:txBody>
      </p:sp>
    </p:spTree>
    <p:extLst>
      <p:ext uri="{BB962C8B-B14F-4D97-AF65-F5344CB8AC3E}">
        <p14:creationId xmlns:p14="http://schemas.microsoft.com/office/powerpoint/2010/main" val="2746027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B1E02B2-465D-4836-834A-88C9F017E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635" y="189121"/>
            <a:ext cx="10145029" cy="733909"/>
          </a:xfrm>
        </p:spPr>
        <p:txBody>
          <a:bodyPr/>
          <a:lstStyle/>
          <a:p>
            <a:pPr algn="ctr"/>
            <a:r>
              <a:rPr lang="fi-FI" dirty="0" err="1">
                <a:solidFill>
                  <a:schemeClr val="accent2">
                    <a:lumMod val="75000"/>
                  </a:schemeClr>
                </a:solidFill>
              </a:rPr>
              <a:t>Summary</a:t>
            </a:r>
            <a:endParaRPr lang="fi-FI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8FB2874-CB72-4F64-8B1A-759183A8205F}"/>
              </a:ext>
            </a:extLst>
          </p:cNvPr>
          <p:cNvSpPr txBox="1"/>
          <p:nvPr/>
        </p:nvSpPr>
        <p:spPr>
          <a:xfrm>
            <a:off x="1091722" y="2448727"/>
            <a:ext cx="10008555" cy="1477328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dirty="0"/>
              <a:t>Introduction 	</a:t>
            </a:r>
            <a:r>
              <a:rPr lang="fi-FI" b="1" dirty="0" err="1"/>
              <a:t>What</a:t>
            </a:r>
            <a:r>
              <a:rPr lang="fi-FI" b="1" dirty="0"/>
              <a:t> is MSCA COFUND?	</a:t>
            </a:r>
          </a:p>
          <a:p>
            <a:r>
              <a:rPr lang="fi-FI" b="1" dirty="0"/>
              <a:t>		</a:t>
            </a:r>
            <a:r>
              <a:rPr lang="fi-FI" b="1" dirty="0" err="1"/>
              <a:t>Introducing</a:t>
            </a:r>
            <a:r>
              <a:rPr lang="fi-FI" b="1" dirty="0"/>
              <a:t> ’SYS-LIFE’ </a:t>
            </a:r>
          </a:p>
          <a:p>
            <a:r>
              <a:rPr lang="fi-FI" b="1" dirty="0"/>
              <a:t>		</a:t>
            </a:r>
            <a:r>
              <a:rPr lang="fi-FI" b="1" dirty="0" err="1"/>
              <a:t>Who</a:t>
            </a:r>
            <a:r>
              <a:rPr lang="fi-FI" b="1" dirty="0"/>
              <a:t> </a:t>
            </a:r>
            <a:r>
              <a:rPr lang="fi-FI" b="1" dirty="0" err="1"/>
              <a:t>can</a:t>
            </a:r>
            <a:r>
              <a:rPr lang="fi-FI" b="1" dirty="0"/>
              <a:t> </a:t>
            </a:r>
            <a:r>
              <a:rPr lang="fi-FI" b="1" dirty="0" err="1"/>
              <a:t>apply</a:t>
            </a:r>
            <a:r>
              <a:rPr lang="fi-FI" b="1" dirty="0"/>
              <a:t>?</a:t>
            </a:r>
          </a:p>
          <a:p>
            <a:r>
              <a:rPr lang="fi-FI" b="1" dirty="0"/>
              <a:t>		</a:t>
            </a:r>
            <a:r>
              <a:rPr lang="fi-FI" b="1" dirty="0" err="1"/>
              <a:t>What</a:t>
            </a:r>
            <a:r>
              <a:rPr lang="fi-FI" b="1" dirty="0"/>
              <a:t> </a:t>
            </a:r>
            <a:r>
              <a:rPr lang="fi-FI" b="1" dirty="0" err="1"/>
              <a:t>work</a:t>
            </a:r>
            <a:r>
              <a:rPr lang="fi-FI" b="1" dirty="0"/>
              <a:t> </a:t>
            </a:r>
            <a:r>
              <a:rPr lang="fi-FI" b="1" dirty="0" err="1"/>
              <a:t>will</a:t>
            </a:r>
            <a:r>
              <a:rPr lang="fi-FI" b="1" dirty="0"/>
              <a:t> </a:t>
            </a:r>
            <a:r>
              <a:rPr lang="fi-FI" b="1" dirty="0" err="1"/>
              <a:t>you</a:t>
            </a:r>
            <a:r>
              <a:rPr lang="fi-FI" b="1" dirty="0"/>
              <a:t> </a:t>
            </a:r>
            <a:r>
              <a:rPr lang="fi-FI" b="1" dirty="0" err="1"/>
              <a:t>do</a:t>
            </a:r>
            <a:r>
              <a:rPr lang="fi-FI" b="1" dirty="0"/>
              <a:t>?</a:t>
            </a:r>
          </a:p>
          <a:p>
            <a:r>
              <a:rPr lang="fi-FI" b="1" dirty="0"/>
              <a:t>		</a:t>
            </a:r>
            <a:r>
              <a:rPr lang="fi-FI" b="1" dirty="0" err="1"/>
              <a:t>Why</a:t>
            </a:r>
            <a:r>
              <a:rPr lang="fi-FI" b="1" dirty="0"/>
              <a:t> is SYS-LIFE </a:t>
            </a:r>
            <a:r>
              <a:rPr lang="fi-FI" b="1" dirty="0" err="1"/>
              <a:t>good</a:t>
            </a:r>
            <a:r>
              <a:rPr lang="fi-FI" b="1" dirty="0"/>
              <a:t> for me</a:t>
            </a:r>
            <a:r>
              <a:rPr lang="fi-FI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71571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561" y="365125"/>
            <a:ext cx="11501284" cy="1325563"/>
          </a:xfrm>
        </p:spPr>
        <p:txBody>
          <a:bodyPr>
            <a:normAutofit/>
          </a:bodyPr>
          <a:lstStyle/>
          <a:p>
            <a:r>
              <a:rPr lang="fi-FI" sz="3200" dirty="0" err="1"/>
              <a:t>What</a:t>
            </a:r>
            <a:r>
              <a:rPr lang="fi-FI" sz="3200" dirty="0"/>
              <a:t> is MSCA COFUND? </a:t>
            </a:r>
            <a:br>
              <a:rPr lang="fi-FI" sz="3200" dirty="0"/>
            </a:br>
            <a:endParaRPr lang="fi-FI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2561" y="1294246"/>
            <a:ext cx="11245645" cy="5563754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b="1" dirty="0"/>
              <a:t>Part of Horizon Europe 95,5bn € </a:t>
            </a:r>
            <a:r>
              <a:rPr lang="en-US" b="1" dirty="0" err="1"/>
              <a:t>Programme</a:t>
            </a:r>
            <a:endParaRPr lang="en-US" b="1" dirty="0"/>
          </a:p>
          <a:p>
            <a:pPr>
              <a:lnSpc>
                <a:spcPct val="110000"/>
              </a:lnSpc>
            </a:pPr>
            <a:endParaRPr lang="en-US" b="1" dirty="0"/>
          </a:p>
          <a:p>
            <a:pPr>
              <a:lnSpc>
                <a:spcPct val="110000"/>
              </a:lnSpc>
            </a:pPr>
            <a:endParaRPr lang="en-US" b="1" dirty="0"/>
          </a:p>
          <a:p>
            <a:pPr>
              <a:lnSpc>
                <a:spcPct val="110000"/>
              </a:lnSpc>
            </a:pPr>
            <a:endParaRPr lang="en-US" b="1" dirty="0"/>
          </a:p>
          <a:p>
            <a:pPr>
              <a:lnSpc>
                <a:spcPct val="110000"/>
              </a:lnSpc>
            </a:pPr>
            <a:endParaRPr lang="en-US" b="1" dirty="0"/>
          </a:p>
          <a:p>
            <a:pPr>
              <a:lnSpc>
                <a:spcPct val="110000"/>
              </a:lnSpc>
            </a:pPr>
            <a:endParaRPr lang="en-US" b="1" dirty="0"/>
          </a:p>
          <a:p>
            <a:pPr>
              <a:lnSpc>
                <a:spcPct val="110000"/>
              </a:lnSpc>
            </a:pPr>
            <a:endParaRPr lang="en-US" b="1" dirty="0"/>
          </a:p>
          <a:p>
            <a:pPr marL="0" indent="0">
              <a:lnSpc>
                <a:spcPct val="110000"/>
              </a:lnSpc>
              <a:buNone/>
            </a:pPr>
            <a:endParaRPr lang="en-US" b="1" dirty="0"/>
          </a:p>
          <a:p>
            <a:pPr marL="0" lvl="0" indent="0">
              <a:lnSpc>
                <a:spcPct val="110000"/>
              </a:lnSpc>
              <a:buNone/>
            </a:pPr>
            <a:endParaRPr lang="en-US" b="1" dirty="0"/>
          </a:p>
        </p:txBody>
      </p:sp>
      <p:pic>
        <p:nvPicPr>
          <p:cNvPr id="1026" name="Picture 2" descr="The new role and definitions of clusters in Horizon Europe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561" y="1912519"/>
            <a:ext cx="10216068" cy="4884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0765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561" y="365125"/>
            <a:ext cx="11501284" cy="1325563"/>
          </a:xfrm>
        </p:spPr>
        <p:txBody>
          <a:bodyPr>
            <a:normAutofit/>
          </a:bodyPr>
          <a:lstStyle/>
          <a:p>
            <a:r>
              <a:rPr lang="fi-FI" sz="3200" dirty="0" err="1"/>
              <a:t>What</a:t>
            </a:r>
            <a:r>
              <a:rPr lang="fi-FI" sz="3200" dirty="0"/>
              <a:t> is MSCA COFUND? </a:t>
            </a:r>
            <a:br>
              <a:rPr lang="fi-FI" sz="3200" dirty="0"/>
            </a:br>
            <a:endParaRPr lang="fi-FI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2561" y="1294246"/>
            <a:ext cx="11245645" cy="5563754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i="1" dirty="0"/>
              <a:t>Part of Horizon Europe 95,5bn € , 7-year </a:t>
            </a:r>
            <a:r>
              <a:rPr lang="en-US" i="1" dirty="0" err="1"/>
              <a:t>programme</a:t>
            </a:r>
            <a:endParaRPr lang="en-US" i="1" dirty="0"/>
          </a:p>
          <a:p>
            <a:pPr>
              <a:lnSpc>
                <a:spcPct val="110000"/>
              </a:lnSpc>
            </a:pPr>
            <a:endParaRPr lang="en-US" i="1" dirty="0"/>
          </a:p>
          <a:p>
            <a:pPr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endParaRPr lang="en-US" dirty="0"/>
          </a:p>
          <a:p>
            <a:pPr marL="0" indent="0">
              <a:lnSpc>
                <a:spcPct val="110000"/>
              </a:lnSpc>
              <a:buNone/>
            </a:pPr>
            <a:endParaRPr lang="en-US" dirty="0"/>
          </a:p>
          <a:p>
            <a:pPr marL="0" lvl="0" indent="0">
              <a:lnSpc>
                <a:spcPct val="110000"/>
              </a:lnSpc>
              <a:buNone/>
            </a:pPr>
            <a:endParaRPr lang="en-US" dirty="0"/>
          </a:p>
        </p:txBody>
      </p:sp>
      <p:pic>
        <p:nvPicPr>
          <p:cNvPr id="1026" name="Picture 2" descr="The new role and definitions of clusters in Horizon Europe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561" y="1912519"/>
            <a:ext cx="10216068" cy="4884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2447480" y="4049486"/>
            <a:ext cx="1889390" cy="339634"/>
          </a:xfrm>
          <a:prstGeom prst="rect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860E4F-5EC9-4D63-A536-329AFF3FF772}"/>
              </a:ext>
            </a:extLst>
          </p:cNvPr>
          <p:cNvSpPr txBox="1"/>
          <p:nvPr/>
        </p:nvSpPr>
        <p:spPr>
          <a:xfrm>
            <a:off x="4528171" y="3702975"/>
            <a:ext cx="5044103" cy="2585323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>
                <a:solidFill>
                  <a:schemeClr val="bg1"/>
                </a:solidFill>
              </a:rPr>
              <a:t>Marie S. Curie Actions: COFUND</a:t>
            </a:r>
            <a:endParaRPr lang="en-US" sz="600" b="1" dirty="0">
              <a:solidFill>
                <a:schemeClr val="bg1"/>
              </a:solidFill>
            </a:endParaRPr>
          </a:p>
          <a:p>
            <a:pPr algn="ctr"/>
            <a:endParaRPr lang="en-US" b="1" dirty="0">
              <a:solidFill>
                <a:schemeClr val="bg1"/>
              </a:solidFill>
            </a:endParaRP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Annual Budget: 95 M €</a:t>
            </a:r>
          </a:p>
          <a:p>
            <a:pPr algn="ctr"/>
            <a:r>
              <a:rPr lang="en-US" b="1" dirty="0" err="1">
                <a:solidFill>
                  <a:schemeClr val="bg1"/>
                </a:solidFill>
              </a:rPr>
              <a:t>Programmes</a:t>
            </a:r>
            <a:r>
              <a:rPr lang="en-US" b="1" dirty="0">
                <a:solidFill>
                  <a:schemeClr val="bg1"/>
                </a:solidFill>
              </a:rPr>
              <a:t>: PhD or Postdoctoral</a:t>
            </a: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Maximum duration of </a:t>
            </a:r>
            <a:r>
              <a:rPr lang="en-US" b="1" dirty="0" err="1">
                <a:solidFill>
                  <a:schemeClr val="bg1"/>
                </a:solidFill>
              </a:rPr>
              <a:t>programme</a:t>
            </a:r>
            <a:r>
              <a:rPr lang="en-US" b="1" dirty="0">
                <a:solidFill>
                  <a:schemeClr val="bg1"/>
                </a:solidFill>
              </a:rPr>
              <a:t>: 5 years</a:t>
            </a: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Minimum duration of fellowships: 3 months</a:t>
            </a: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Minimum researchers recruited: 3</a:t>
            </a: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Maximum EU Contribution: 10M €</a:t>
            </a:r>
          </a:p>
          <a:p>
            <a:pPr algn="ctr"/>
            <a:endParaRPr lang="fi-FI" dirty="0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F1580C81-C9F2-475D-81FD-D827D1EC129D}"/>
              </a:ext>
            </a:extLst>
          </p:cNvPr>
          <p:cNvSpPr/>
          <p:nvPr/>
        </p:nvSpPr>
        <p:spPr>
          <a:xfrm>
            <a:off x="4355924" y="3948412"/>
            <a:ext cx="1016000" cy="4953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8089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561" y="160281"/>
            <a:ext cx="11501284" cy="1325563"/>
          </a:xfrm>
        </p:spPr>
        <p:txBody>
          <a:bodyPr>
            <a:normAutofit/>
          </a:bodyPr>
          <a:lstStyle/>
          <a:p>
            <a:r>
              <a:rPr lang="fi-FI" sz="3200" dirty="0" err="1"/>
              <a:t>What</a:t>
            </a:r>
            <a:r>
              <a:rPr lang="fi-FI" sz="3200" dirty="0"/>
              <a:t> is MSCA COFUND?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2561" y="1459717"/>
            <a:ext cx="11245645" cy="5563754"/>
          </a:xfrm>
        </p:spPr>
        <p:txBody>
          <a:bodyPr>
            <a:normAutofit/>
          </a:bodyPr>
          <a:lstStyle/>
          <a:p>
            <a:r>
              <a:rPr lang="en-US" b="1" dirty="0"/>
              <a:t>Purpose: Excellent Research and Training </a:t>
            </a:r>
            <a:r>
              <a:rPr lang="en-US" b="1" dirty="0" err="1"/>
              <a:t>Programmes</a:t>
            </a:r>
            <a:r>
              <a:rPr lang="en-US" b="1" dirty="0"/>
              <a:t> 		at PhD and Postdoctoral Level, accredited by MSCA</a:t>
            </a:r>
          </a:p>
          <a:p>
            <a:r>
              <a:rPr lang="en-US" b="1" dirty="0"/>
              <a:t>Focus: International, Interdisciplinary, Intersectoral Excellence</a:t>
            </a:r>
          </a:p>
          <a:p>
            <a:r>
              <a:rPr lang="en-US" b="1" dirty="0"/>
              <a:t>EU Contributes: majority of salary costs</a:t>
            </a:r>
          </a:p>
          <a:p>
            <a:r>
              <a:rPr lang="en-US" b="1" dirty="0"/>
              <a:t>Beneficiary Contributes: the rest!</a:t>
            </a:r>
          </a:p>
          <a:p>
            <a:pPr marL="0" indent="0">
              <a:buNone/>
            </a:pPr>
            <a:r>
              <a:rPr lang="en-US" b="1" dirty="0"/>
              <a:t> i.e. remaining salary costs, allowances, management, administration</a:t>
            </a:r>
          </a:p>
          <a:p>
            <a:pPr marL="0" indent="0" algn="ctr">
              <a:buNone/>
            </a:pPr>
            <a:endParaRPr lang="en-US" b="1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1000" b="1" i="1" dirty="0">
              <a:solidFill>
                <a:srgbClr val="FF0000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endParaRPr lang="en-US" b="1" dirty="0"/>
          </a:p>
          <a:p>
            <a:pPr marL="0" indent="0">
              <a:lnSpc>
                <a:spcPct val="110000"/>
              </a:lnSpc>
              <a:buNone/>
            </a:pPr>
            <a:endParaRPr lang="en-US" b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6631D04-FF42-477E-B3F3-FC73C8D0F085}"/>
              </a:ext>
            </a:extLst>
          </p:cNvPr>
          <p:cNvSpPr/>
          <p:nvPr/>
        </p:nvSpPr>
        <p:spPr>
          <a:xfrm>
            <a:off x="3048000" y="5044340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110000"/>
              </a:lnSpc>
            </a:pPr>
            <a:r>
              <a:rPr lang="en-US" sz="2000" b="1" dirty="0"/>
              <a:t>Beneficiaries and their partners can be: </a:t>
            </a:r>
          </a:p>
          <a:p>
            <a:pPr lvl="1"/>
            <a:endParaRPr lang="fi-FI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B0096EC-ECB5-4432-ACE1-31AA942A01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362025"/>
              </p:ext>
            </p:extLst>
          </p:nvPr>
        </p:nvGraphicFramePr>
        <p:xfrm>
          <a:off x="2032000" y="5539479"/>
          <a:ext cx="812800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2830948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7282610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GB" sz="2000" b="1" noProof="0"/>
                        <a:t>Universities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GB" sz="2000" b="1" noProof="0"/>
                        <a:t>Government Entities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7954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GB" sz="2000" b="1" noProof="0"/>
                        <a:t>Research Organisations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GB" sz="2000" b="1" noProof="0"/>
                        <a:t>Regional Authorities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53737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noProof="0" dirty="0"/>
                        <a:t>       Businesses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noProof="0" dirty="0"/>
                        <a:t>       Funding agencies</a:t>
                      </a:r>
                      <a:endParaRPr lang="en-GB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6457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1736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561" y="365125"/>
            <a:ext cx="11501284" cy="1325563"/>
          </a:xfrm>
        </p:spPr>
        <p:txBody>
          <a:bodyPr>
            <a:normAutofit/>
          </a:bodyPr>
          <a:lstStyle/>
          <a:p>
            <a:r>
              <a:rPr lang="fi-FI" sz="3200" dirty="0"/>
              <a:t>MSCA COFUND – </a:t>
            </a:r>
            <a:r>
              <a:rPr lang="fi-FI" sz="3200" dirty="0" err="1"/>
              <a:t>some</a:t>
            </a:r>
            <a:r>
              <a:rPr lang="fi-FI" sz="3200" dirty="0"/>
              <a:t> </a:t>
            </a:r>
            <a:r>
              <a:rPr lang="fi-FI" sz="3200" dirty="0" err="1"/>
              <a:t>useful</a:t>
            </a:r>
            <a:r>
              <a:rPr lang="fi-FI" sz="3200" dirty="0"/>
              <a:t> info:</a:t>
            </a:r>
            <a:br>
              <a:rPr lang="fi-FI" sz="3200" dirty="0"/>
            </a:br>
            <a:endParaRPr lang="fi-FI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1270" y="1480751"/>
            <a:ext cx="11245645" cy="44755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/>
              <a:t>Researchers hired by any COFUND </a:t>
            </a:r>
            <a:r>
              <a:rPr lang="en-US" sz="2400" b="1" dirty="0" err="1"/>
              <a:t>programme</a:t>
            </a:r>
            <a:r>
              <a:rPr lang="en-US" sz="2400" b="1" dirty="0"/>
              <a:t>:</a:t>
            </a:r>
          </a:p>
          <a:p>
            <a:pPr marL="0" indent="0">
              <a:buNone/>
            </a:pPr>
            <a:r>
              <a:rPr lang="en-US" sz="2400" b="1" dirty="0"/>
              <a:t>Can be of any nationality</a:t>
            </a:r>
          </a:p>
          <a:p>
            <a:r>
              <a:rPr lang="en-US" sz="2400" b="1" dirty="0"/>
              <a:t>MSCA mobility rule: 	</a:t>
            </a:r>
            <a:r>
              <a:rPr lang="en-US" sz="2000" b="1" i="1" dirty="0"/>
              <a:t>Must not have resided or carried out their main activity   	    				(work, studies, etc.) in employer’s country for more than					 </a:t>
            </a:r>
            <a:r>
              <a:rPr lang="en-US" sz="2000" b="1" i="1" u="sng" dirty="0"/>
              <a:t>12 of the 36 months</a:t>
            </a:r>
            <a:r>
              <a:rPr lang="en-US" sz="2000" b="1" i="1" dirty="0"/>
              <a:t> before call deadline  </a:t>
            </a:r>
          </a:p>
          <a:p>
            <a:pPr marL="0" indent="0">
              <a:buNone/>
            </a:pPr>
            <a:r>
              <a:rPr lang="en-US" sz="2400" b="1" dirty="0"/>
              <a:t>Researchers hired by a COFUND Postdoctoral </a:t>
            </a:r>
            <a:r>
              <a:rPr lang="en-US" sz="2400" b="1" dirty="0" err="1"/>
              <a:t>Programme</a:t>
            </a:r>
            <a:r>
              <a:rPr lang="en-US" sz="2400" b="1" dirty="0"/>
              <a:t>:</a:t>
            </a:r>
          </a:p>
          <a:p>
            <a:pPr lvl="1"/>
            <a:r>
              <a:rPr lang="en-US" sz="2000" b="1" i="1" dirty="0"/>
              <a:t>must have a doctoral degree by Call deadline</a:t>
            </a:r>
          </a:p>
          <a:p>
            <a:pPr lvl="1"/>
            <a:r>
              <a:rPr lang="en-US" sz="2000" b="1" i="1" dirty="0"/>
              <a:t>should not already be permanently employed by the employing organization</a:t>
            </a:r>
          </a:p>
          <a:p>
            <a:r>
              <a:rPr lang="en-US" sz="2400" b="1" dirty="0"/>
              <a:t>Can go on short-term secondments (up to 1/3 of total duration of role)</a:t>
            </a:r>
          </a:p>
          <a:p>
            <a:pPr lvl="1"/>
            <a:r>
              <a:rPr lang="en-US" sz="2000" b="1" dirty="0"/>
              <a:t>Salary paid by </a:t>
            </a:r>
            <a:r>
              <a:rPr lang="en-US" sz="2000" b="1" dirty="0" err="1"/>
              <a:t>programme</a:t>
            </a:r>
            <a:r>
              <a:rPr lang="en-US" sz="2000" b="1" dirty="0"/>
              <a:t> as normal during secondment</a:t>
            </a:r>
          </a:p>
          <a:p>
            <a:pPr lvl="1"/>
            <a:r>
              <a:rPr lang="en-US" sz="2000" b="1" dirty="0"/>
              <a:t>Purpose must be for research and training (cannot work for secondment host)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Secondment hosts can include researcher’s previous </a:t>
            </a:r>
            <a:r>
              <a:rPr lang="en-US" sz="2000" b="1" dirty="0" err="1">
                <a:solidFill>
                  <a:srgbClr val="FF0000"/>
                </a:solidFill>
              </a:rPr>
              <a:t>organisation</a:t>
            </a:r>
            <a:r>
              <a:rPr lang="en-US" sz="2000" b="1" dirty="0">
                <a:solidFill>
                  <a:srgbClr val="FF0000"/>
                </a:solidFill>
              </a:rPr>
              <a:t>(s) but researchers must not have spent more than 12 months in the secondment host’s country within the 36 months before call deadline (i.e. 3 Jan 2022 - Jan 2025)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087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561" y="365125"/>
            <a:ext cx="11501284" cy="1325563"/>
          </a:xfrm>
        </p:spPr>
        <p:txBody>
          <a:bodyPr>
            <a:normAutofit/>
          </a:bodyPr>
          <a:lstStyle/>
          <a:p>
            <a:r>
              <a:rPr lang="fi-FI" sz="3200" dirty="0"/>
              <a:t>UTU and COFUND – a </a:t>
            </a:r>
            <a:r>
              <a:rPr lang="fi-FI" sz="3200" dirty="0" err="1"/>
              <a:t>success</a:t>
            </a:r>
            <a:r>
              <a:rPr lang="fi-FI" sz="3200" dirty="0"/>
              <a:t> </a:t>
            </a:r>
            <a:r>
              <a:rPr lang="fi-FI" sz="3200" dirty="0" err="1"/>
              <a:t>story</a:t>
            </a:r>
            <a:br>
              <a:rPr lang="fi-FI" sz="3200" dirty="0"/>
            </a:br>
            <a:endParaRPr lang="fi-FI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155" y="1146200"/>
            <a:ext cx="11975690" cy="5199736"/>
          </a:xfrm>
        </p:spPr>
        <p:txBody>
          <a:bodyPr>
            <a:normAutofit fontScale="62500" lnSpcReduction="20000"/>
          </a:bodyPr>
          <a:lstStyle/>
          <a:p>
            <a:pPr marL="0" lvl="0" indent="0">
              <a:lnSpc>
                <a:spcPct val="110000"/>
              </a:lnSpc>
              <a:buNone/>
            </a:pPr>
            <a:r>
              <a:rPr lang="en-US" dirty="0"/>
              <a:t>Since 2022, UTU has captured ca. 11M € with 4 successful projects</a:t>
            </a:r>
          </a:p>
          <a:p>
            <a:pPr marL="0" lvl="0" indent="0">
              <a:lnSpc>
                <a:spcPct val="110000"/>
              </a:lnSpc>
              <a:buNone/>
            </a:pPr>
            <a:r>
              <a:rPr lang="en-US" b="1" dirty="0"/>
              <a:t>1. Turku Intersectoral Excellence Scheme (TIES: </a:t>
            </a:r>
            <a:r>
              <a:rPr lang="en-US" dirty="0"/>
              <a:t>Postdoc 2022</a:t>
            </a:r>
            <a:r>
              <a:rPr lang="en-US" b="1" dirty="0"/>
              <a:t>):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8 Postdoc positions, based at TIAS Collegium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Research must address </a:t>
            </a:r>
            <a:r>
              <a:rPr lang="en-GB" dirty="0"/>
              <a:t>problems affecting society outside academia (private, public and not-for profit)</a:t>
            </a:r>
          </a:p>
          <a:p>
            <a:pPr lvl="1">
              <a:lnSpc>
                <a:spcPct val="110000"/>
              </a:lnSpc>
            </a:pPr>
            <a:r>
              <a:rPr lang="en-GB" dirty="0"/>
              <a:t>Must </a:t>
            </a:r>
            <a:r>
              <a:rPr lang="en-US" dirty="0"/>
              <a:t>complete a 1-6 month secondment outside academia</a:t>
            </a:r>
          </a:p>
          <a:p>
            <a:pPr marL="0" lvl="0" indent="0">
              <a:lnSpc>
                <a:spcPct val="110000"/>
              </a:lnSpc>
              <a:buNone/>
            </a:pPr>
            <a:r>
              <a:rPr lang="en-US" b="1" dirty="0"/>
              <a:t>2. Systemic approaches to improve cardiometabolic &amp; brain health during lifespan (SYS-LIFE: </a:t>
            </a:r>
            <a:r>
              <a:rPr lang="en-US" dirty="0"/>
              <a:t>Postdoc 2023</a:t>
            </a:r>
            <a:r>
              <a:rPr lang="en-US" b="1" dirty="0"/>
              <a:t>) 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22 Postdoc positions, based in faculties of Medicine, Technology, Natural Science</a:t>
            </a:r>
          </a:p>
          <a:p>
            <a:pPr lvl="1">
              <a:lnSpc>
                <a:spcPct val="110000"/>
              </a:lnSpc>
            </a:pPr>
            <a:r>
              <a:rPr lang="fi-FI" dirty="0" err="1"/>
              <a:t>Research</a:t>
            </a:r>
            <a:r>
              <a:rPr lang="fi-FI" dirty="0"/>
              <a:t> </a:t>
            </a:r>
            <a:r>
              <a:rPr lang="fi-FI" dirty="0" err="1"/>
              <a:t>must</a:t>
            </a:r>
            <a:r>
              <a:rPr lang="fi-FI" dirty="0"/>
              <a:t> </a:t>
            </a:r>
            <a:r>
              <a:rPr lang="en-US" dirty="0"/>
              <a:t>aim to improve cardiometabolic and/or brain health 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Research must engage with the core research expertise of the </a:t>
            </a:r>
            <a:r>
              <a:rPr lang="fi-FI" dirty="0" err="1"/>
              <a:t>University</a:t>
            </a:r>
            <a:r>
              <a:rPr lang="fi-FI" dirty="0"/>
              <a:t> of Turku</a:t>
            </a:r>
            <a:endParaRPr lang="en-US" dirty="0"/>
          </a:p>
          <a:p>
            <a:pPr marL="0" indent="0">
              <a:lnSpc>
                <a:spcPct val="110000"/>
              </a:lnSpc>
              <a:buNone/>
            </a:pPr>
            <a:r>
              <a:rPr lang="en-US" b="1" dirty="0"/>
              <a:t>3. Solutions for Green and Digital Transition</a:t>
            </a:r>
            <a:r>
              <a:rPr lang="en-GB" b="1" dirty="0"/>
              <a:t> (</a:t>
            </a:r>
            <a:r>
              <a:rPr lang="en-GB" b="1" dirty="0" err="1"/>
              <a:t>GreDiT</a:t>
            </a:r>
            <a:r>
              <a:rPr lang="en-GB" b="1" dirty="0"/>
              <a:t>: </a:t>
            </a:r>
            <a:r>
              <a:rPr lang="en-US" dirty="0"/>
              <a:t>PhD 2023</a:t>
            </a:r>
            <a:r>
              <a:rPr lang="en-US" b="1" dirty="0"/>
              <a:t>)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25 PhD positions, based in UTUGS (faculties of Technology, Natural Science &amp; Turku School of Economics)</a:t>
            </a:r>
          </a:p>
          <a:p>
            <a:pPr lvl="1">
              <a:lnSpc>
                <a:spcPct val="110000"/>
              </a:lnSpc>
            </a:pPr>
            <a:r>
              <a:rPr lang="en-GB" dirty="0"/>
              <a:t>Training ecosystem to develop as experts able to bring about </a:t>
            </a:r>
            <a:r>
              <a:rPr lang="en-US" dirty="0"/>
              <a:t>transformative change</a:t>
            </a:r>
            <a:endParaRPr lang="en-GB" dirty="0"/>
          </a:p>
          <a:p>
            <a:pPr lvl="1">
              <a:lnSpc>
                <a:spcPct val="110000"/>
              </a:lnSpc>
            </a:pPr>
            <a:r>
              <a:rPr lang="en-GB" dirty="0"/>
              <a:t>Must </a:t>
            </a:r>
            <a:r>
              <a:rPr lang="en-US" dirty="0"/>
              <a:t>complete a 4-6 month secondment at a </a:t>
            </a:r>
            <a:r>
              <a:rPr lang="en-US" dirty="0" err="1"/>
              <a:t>programme</a:t>
            </a:r>
            <a:r>
              <a:rPr lang="en-US" dirty="0"/>
              <a:t> partner (non-academic)</a:t>
            </a:r>
          </a:p>
          <a:p>
            <a:pPr marL="0" lvl="0" indent="0">
              <a:lnSpc>
                <a:spcPct val="110000"/>
              </a:lnSpc>
              <a:buNone/>
            </a:pPr>
            <a:r>
              <a:rPr lang="en-US" sz="2700" b="1" dirty="0"/>
              <a:t>4. Human-Centric Artificial Intelligence for Sustainable Future (HAIF:</a:t>
            </a:r>
            <a:r>
              <a:rPr lang="en-US" sz="2700" dirty="0"/>
              <a:t> PhD 2024</a:t>
            </a:r>
            <a:r>
              <a:rPr lang="en-US" sz="2700" b="1" dirty="0"/>
              <a:t>)</a:t>
            </a:r>
            <a:endParaRPr lang="en-US" sz="2400" dirty="0"/>
          </a:p>
          <a:p>
            <a:pPr lvl="1">
              <a:lnSpc>
                <a:spcPct val="110000"/>
              </a:lnSpc>
            </a:pPr>
            <a:r>
              <a:rPr lang="en-US" dirty="0"/>
              <a:t>25 Postdoc positions, based in UTUGS (faculties of Technology, Social Sciences, Law and Humanities)</a:t>
            </a:r>
          </a:p>
          <a:p>
            <a:pPr lvl="1">
              <a:lnSpc>
                <a:spcPct val="110000"/>
              </a:lnSpc>
            </a:pPr>
            <a:r>
              <a:rPr lang="fi-FI" dirty="0" err="1"/>
              <a:t>Research</a:t>
            </a:r>
            <a:r>
              <a:rPr lang="fi-FI" dirty="0"/>
              <a:t> </a:t>
            </a:r>
            <a:r>
              <a:rPr lang="fi-FI" dirty="0" err="1"/>
              <a:t>situated</a:t>
            </a:r>
            <a:r>
              <a:rPr lang="fi-FI" dirty="0"/>
              <a:t> </a:t>
            </a:r>
            <a:r>
              <a:rPr lang="fi-FI" dirty="0" err="1"/>
              <a:t>within</a:t>
            </a:r>
            <a:r>
              <a:rPr lang="fi-FI" dirty="0"/>
              <a:t> </a:t>
            </a:r>
            <a:r>
              <a:rPr lang="fi-FI" dirty="0" err="1"/>
              <a:t>thematic</a:t>
            </a:r>
            <a:r>
              <a:rPr lang="fi-FI" dirty="0"/>
              <a:t> </a:t>
            </a:r>
            <a:r>
              <a:rPr lang="fi-FI" dirty="0" err="1"/>
              <a:t>areas</a:t>
            </a:r>
            <a:r>
              <a:rPr lang="fi-FI" dirty="0"/>
              <a:t> of: </a:t>
            </a:r>
            <a:r>
              <a:rPr lang="fi-FI" dirty="0" err="1"/>
              <a:t>Sustainable</a:t>
            </a:r>
            <a:r>
              <a:rPr lang="fi-FI" dirty="0"/>
              <a:t> AI, Human-</a:t>
            </a:r>
            <a:r>
              <a:rPr lang="fi-FI" dirty="0" err="1"/>
              <a:t>Centric</a:t>
            </a:r>
            <a:r>
              <a:rPr lang="fi-FI" dirty="0"/>
              <a:t> AI, </a:t>
            </a:r>
            <a:r>
              <a:rPr lang="fi-FI" dirty="0" err="1"/>
              <a:t>Safe</a:t>
            </a:r>
            <a:r>
              <a:rPr lang="fi-FI" dirty="0"/>
              <a:t> &amp; Secure AI, </a:t>
            </a:r>
            <a:r>
              <a:rPr lang="fi-FI" dirty="0" err="1"/>
              <a:t>Robust</a:t>
            </a:r>
            <a:r>
              <a:rPr lang="fi-FI" dirty="0"/>
              <a:t> &amp; </a:t>
            </a:r>
            <a:r>
              <a:rPr lang="fi-FI" dirty="0" err="1"/>
              <a:t>Scaleable</a:t>
            </a:r>
            <a:r>
              <a:rPr lang="fi-FI" dirty="0"/>
              <a:t> AI</a:t>
            </a:r>
            <a:endParaRPr lang="en-US" dirty="0"/>
          </a:p>
          <a:p>
            <a:pPr lvl="1">
              <a:lnSpc>
                <a:spcPct val="110000"/>
              </a:lnSpc>
            </a:pPr>
            <a:r>
              <a:rPr lang="en-GB" dirty="0"/>
              <a:t>Must </a:t>
            </a:r>
            <a:r>
              <a:rPr lang="en-US" dirty="0"/>
              <a:t>complete a 4-6 month secondment at a </a:t>
            </a:r>
            <a:r>
              <a:rPr lang="en-US" dirty="0" err="1"/>
              <a:t>programme</a:t>
            </a:r>
            <a:r>
              <a:rPr lang="en-US" dirty="0"/>
              <a:t> partner (academic or non-academic)</a:t>
            </a:r>
          </a:p>
        </p:txBody>
      </p:sp>
    </p:spTree>
    <p:extLst>
      <p:ext uri="{BB962C8B-B14F-4D97-AF65-F5344CB8AC3E}">
        <p14:creationId xmlns:p14="http://schemas.microsoft.com/office/powerpoint/2010/main" val="390588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561" y="365125"/>
            <a:ext cx="11501284" cy="1325563"/>
          </a:xfrm>
        </p:spPr>
        <p:txBody>
          <a:bodyPr>
            <a:normAutofit/>
          </a:bodyPr>
          <a:lstStyle/>
          <a:p>
            <a:r>
              <a:rPr lang="fi-FI" sz="3200" i="1" dirty="0" err="1"/>
              <a:t>Introducing</a:t>
            </a:r>
            <a:r>
              <a:rPr lang="fi-FI" sz="3200" i="1" dirty="0"/>
              <a:t> </a:t>
            </a:r>
            <a:r>
              <a:rPr lang="en-US" sz="3200" i="1" dirty="0"/>
              <a:t>‘</a:t>
            </a:r>
            <a:r>
              <a:rPr lang="fi-FI" sz="3200" i="1" dirty="0"/>
              <a:t>SYS-LIFE’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5544DC-08C7-461F-AA7F-72B40E905EE5}"/>
              </a:ext>
            </a:extLst>
          </p:cNvPr>
          <p:cNvPicPr/>
          <p:nvPr/>
        </p:nvPicPr>
        <p:blipFill rotWithShape="1">
          <a:blip r:embed="rId3"/>
          <a:srcRect l="19467" t="17804" r="57224" b="70117"/>
          <a:stretch/>
        </p:blipFill>
        <p:spPr bwMode="auto">
          <a:xfrm>
            <a:off x="0" y="-87661"/>
            <a:ext cx="12192000" cy="132556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057A6F4-24AF-4F94-992C-28056E80882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4" t="22699" r="84944" b="70117"/>
          <a:stretch/>
        </p:blipFill>
        <p:spPr bwMode="auto">
          <a:xfrm>
            <a:off x="4941716" y="27713"/>
            <a:ext cx="2308567" cy="87053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xt Box 2">
            <a:extLst>
              <a:ext uri="{FF2B5EF4-FFF2-40B4-BE49-F238E27FC236}">
                <a16:creationId xmlns:a16="http://schemas.microsoft.com/office/drawing/2014/main" id="{93323AB3-EE52-48B5-A205-7B5EEF7341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23929"/>
            <a:ext cx="12192000" cy="358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R="539115" algn="ctr">
              <a:lnSpc>
                <a:spcPct val="107000"/>
              </a:lnSpc>
              <a:spcAft>
                <a:spcPts val="800"/>
              </a:spcAft>
            </a:pPr>
            <a:r>
              <a:rPr lang="en-US" sz="2200" i="1" spc="2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Systemic approaches to improve cardiometabolic and brain health during lifespan</a:t>
            </a:r>
            <a:endParaRPr lang="fi-FI" sz="22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200" i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fi-FI" sz="22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BF859E-BA57-4672-BF7C-A15EB128CE7F}"/>
              </a:ext>
            </a:extLst>
          </p:cNvPr>
          <p:cNvSpPr txBox="1"/>
          <p:nvPr/>
        </p:nvSpPr>
        <p:spPr>
          <a:xfrm>
            <a:off x="-1" y="1235655"/>
            <a:ext cx="12191999" cy="667875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fi-FI" sz="2400" b="1" dirty="0">
                <a:solidFill>
                  <a:schemeClr val="bg2"/>
                </a:solidFill>
              </a:rPr>
              <a:t>WHY? </a:t>
            </a:r>
          </a:p>
          <a:p>
            <a:pPr algn="ctr"/>
            <a:endParaRPr lang="fi-FI" sz="2400" b="1" dirty="0">
              <a:solidFill>
                <a:schemeClr val="bg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2"/>
                </a:solidFill>
              </a:rPr>
              <a:t>Cardiometabolic diseases and brain disorders account for over 48 % of mortality in the EU, costing millions of lost working years and more than €1.6 trillion in expenses every year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2"/>
                </a:solidFill>
              </a:rPr>
              <a:t>UTU has world class resources for research in these fields, </a:t>
            </a:r>
            <a:r>
              <a:rPr lang="en-US" sz="2800" b="1" dirty="0" err="1">
                <a:solidFill>
                  <a:schemeClr val="bg2"/>
                </a:solidFill>
              </a:rPr>
              <a:t>inc.</a:t>
            </a:r>
            <a:r>
              <a:rPr lang="en-US" sz="2800" b="1" dirty="0">
                <a:solidFill>
                  <a:schemeClr val="bg2"/>
                </a:solidFill>
              </a:rPr>
              <a:t> unique data sets and broad infrastructure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2"/>
                </a:solidFill>
              </a:rPr>
              <a:t>Typically, postdocs in the EU do not have a steady job, research autonomy or career development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2"/>
                </a:solidFill>
              </a:rPr>
              <a:t>Crossing boundaries to achieve breakthroughs can thus be risky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2400" b="1" dirty="0">
              <a:solidFill>
                <a:schemeClr val="bg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2400" b="1" dirty="0">
              <a:solidFill>
                <a:schemeClr val="bg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2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406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561" y="365125"/>
            <a:ext cx="11501284" cy="1325563"/>
          </a:xfrm>
        </p:spPr>
        <p:txBody>
          <a:bodyPr>
            <a:normAutofit/>
          </a:bodyPr>
          <a:lstStyle/>
          <a:p>
            <a:r>
              <a:rPr lang="fi-FI" sz="3200" i="1" dirty="0" err="1"/>
              <a:t>Introducing</a:t>
            </a:r>
            <a:r>
              <a:rPr lang="fi-FI" sz="3200" i="1" dirty="0"/>
              <a:t> </a:t>
            </a:r>
            <a:r>
              <a:rPr lang="en-US" sz="3200" i="1" dirty="0"/>
              <a:t>‘</a:t>
            </a:r>
            <a:r>
              <a:rPr lang="fi-FI" sz="3200" i="1" dirty="0"/>
              <a:t>SYS-LIFE’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5544DC-08C7-461F-AA7F-72B40E905EE5}"/>
              </a:ext>
            </a:extLst>
          </p:cNvPr>
          <p:cNvPicPr/>
          <p:nvPr/>
        </p:nvPicPr>
        <p:blipFill rotWithShape="1">
          <a:blip r:embed="rId3"/>
          <a:srcRect l="19467" t="17804" r="57224" b="70117"/>
          <a:stretch/>
        </p:blipFill>
        <p:spPr bwMode="auto">
          <a:xfrm>
            <a:off x="0" y="-87661"/>
            <a:ext cx="12192000" cy="132556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057A6F4-24AF-4F94-992C-28056E80882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4" t="22699" r="84944" b="70117"/>
          <a:stretch/>
        </p:blipFill>
        <p:spPr bwMode="auto">
          <a:xfrm>
            <a:off x="4941716" y="27713"/>
            <a:ext cx="2308567" cy="87053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xt Box 2">
            <a:extLst>
              <a:ext uri="{FF2B5EF4-FFF2-40B4-BE49-F238E27FC236}">
                <a16:creationId xmlns:a16="http://schemas.microsoft.com/office/drawing/2014/main" id="{93323AB3-EE52-48B5-A205-7B5EEF7341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23929"/>
            <a:ext cx="12192000" cy="358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R="539115" algn="ctr">
              <a:lnSpc>
                <a:spcPct val="107000"/>
              </a:lnSpc>
              <a:spcAft>
                <a:spcPts val="800"/>
              </a:spcAft>
            </a:pPr>
            <a:r>
              <a:rPr lang="en-US" sz="2200" i="1" spc="2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Systemic approaches to improve cardiometabolic and brain health during lifespan</a:t>
            </a:r>
            <a:endParaRPr lang="fi-FI" sz="22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200" i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fi-FI" sz="22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C362C9-8DAA-4B0F-8144-211D9CF2F6E5}"/>
              </a:ext>
            </a:extLst>
          </p:cNvPr>
          <p:cNvSpPr txBox="1"/>
          <p:nvPr/>
        </p:nvSpPr>
        <p:spPr>
          <a:xfrm>
            <a:off x="-1" y="1235655"/>
            <a:ext cx="12191999" cy="5816977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i-FI" sz="2800" b="1" dirty="0">
                <a:solidFill>
                  <a:schemeClr val="bg1"/>
                </a:solidFill>
              </a:rPr>
              <a:t>SYS-LIFE ENCOURAGES APPROACHES THAT ARE: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endParaRPr lang="en-US" sz="2800" b="1" dirty="0">
              <a:solidFill>
                <a:schemeClr val="bg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en-US" sz="2800" b="1" dirty="0">
                <a:solidFill>
                  <a:schemeClr val="bg1"/>
                </a:solidFill>
              </a:rPr>
              <a:t>Interdisciplinary (draw from methods across STEM and beyond)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endParaRPr lang="fi-FI" sz="2800" b="1" dirty="0">
              <a:solidFill>
                <a:schemeClr val="bg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800" b="1" dirty="0">
                <a:solidFill>
                  <a:schemeClr val="bg1"/>
                </a:solidFill>
              </a:rPr>
              <a:t>Intersectoral (engage knowledge and resources outside academia)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fi-FI" sz="2800" b="1" dirty="0">
              <a:solidFill>
                <a:schemeClr val="bg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800" b="1" dirty="0">
                <a:solidFill>
                  <a:schemeClr val="bg1"/>
                </a:solidFill>
              </a:rPr>
              <a:t>Systemic (whole-body vision, connecting organs, diseases or systems)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fi-FI" sz="2800" b="1" dirty="0">
              <a:solidFill>
                <a:schemeClr val="bg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800" b="1" dirty="0">
                <a:solidFill>
                  <a:schemeClr val="bg1"/>
                </a:solidFill>
              </a:rPr>
              <a:t>Longitudinal (relate to multiple points in the human life-cycle)</a:t>
            </a:r>
            <a:endParaRPr lang="en-US" sz="2400" b="1" dirty="0">
              <a:solidFill>
                <a:schemeClr val="bg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sz="2400" b="1" dirty="0">
              <a:solidFill>
                <a:schemeClr val="bg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sz="2400" b="1" dirty="0">
              <a:solidFill>
                <a:schemeClr val="bg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fi-FI" sz="2400" b="1" dirty="0">
              <a:solidFill>
                <a:schemeClr val="bg1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endParaRPr lang="fi-FI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901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TU-2018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78C8D2"/>
      </a:accent1>
      <a:accent2>
        <a:srgbClr val="9063CD"/>
      </a:accent2>
      <a:accent3>
        <a:srgbClr val="ADCB00"/>
      </a:accent3>
      <a:accent4>
        <a:srgbClr val="F8485E"/>
      </a:accent4>
      <a:accent5>
        <a:srgbClr val="868686"/>
      </a:accent5>
      <a:accent6>
        <a:srgbClr val="D9D9D9"/>
      </a:accent6>
      <a:hlink>
        <a:srgbClr val="9063CD"/>
      </a:hlink>
      <a:folHlink>
        <a:srgbClr val="9063C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EF6F1633B1704FB227E45BB97F5C0F" ma:contentTypeVersion="13" ma:contentTypeDescription="Create a new document." ma:contentTypeScope="" ma:versionID="76f02048496fa5f6a5ac2cee6fe89858">
  <xsd:schema xmlns:xsd="http://www.w3.org/2001/XMLSchema" xmlns:xs="http://www.w3.org/2001/XMLSchema" xmlns:p="http://schemas.microsoft.com/office/2006/metadata/properties" xmlns:ns2="fa87ebb6-400b-42ad-8758-08b2d6b4d151" xmlns:ns3="ce1612eb-9f44-412b-8afd-0e43320192f1" targetNamespace="http://schemas.microsoft.com/office/2006/metadata/properties" ma:root="true" ma:fieldsID="e7b168b52287ab462198a202d9882bb3" ns2:_="" ns3:_="">
    <xsd:import namespace="fa87ebb6-400b-42ad-8758-08b2d6b4d151"/>
    <xsd:import namespace="ce1612eb-9f44-412b-8afd-0e43320192f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87ebb6-400b-42ad-8758-08b2d6b4d1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c067328a-6e1e-4ec3-8fd3-946d9025044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1612eb-9f44-412b-8afd-0e43320192f1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9543314e-09b6-4d6c-8455-75f46b37cb67}" ma:internalName="TaxCatchAll" ma:showField="CatchAllData" ma:web="ce1612eb-9f44-412b-8afd-0e43320192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a87ebb6-400b-42ad-8758-08b2d6b4d151">
      <Terms xmlns="http://schemas.microsoft.com/office/infopath/2007/PartnerControls"/>
    </lcf76f155ced4ddcb4097134ff3c332f>
    <TaxCatchAll xmlns="ce1612eb-9f44-412b-8afd-0e43320192f1" xsi:nil="true"/>
  </documentManagement>
</p:properties>
</file>

<file path=customXml/itemProps1.xml><?xml version="1.0" encoding="utf-8"?>
<ds:datastoreItem xmlns:ds="http://schemas.openxmlformats.org/officeDocument/2006/customXml" ds:itemID="{0E279BB5-4AFF-46DF-8449-888BC8E5C31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A67E9E2-D812-460C-8735-B7FD571788B1}"/>
</file>

<file path=customXml/itemProps3.xml><?xml version="1.0" encoding="utf-8"?>
<ds:datastoreItem xmlns:ds="http://schemas.openxmlformats.org/officeDocument/2006/customXml" ds:itemID="{0DD425F4-6F88-4EF6-B6D4-CBA8937CC1BB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sharepoint/v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968</TotalTime>
  <Words>1942</Words>
  <Application>Microsoft Office PowerPoint</Application>
  <PresentationFormat>Widescreen</PresentationFormat>
  <Paragraphs>270</Paragraphs>
  <Slides>17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Courier New</vt:lpstr>
      <vt:lpstr>Times New Roman</vt:lpstr>
      <vt:lpstr>Wingdings</vt:lpstr>
      <vt:lpstr>Office Theme</vt:lpstr>
      <vt:lpstr>SYS-LIFE COFUND Kick-Off Meeting</vt:lpstr>
      <vt:lpstr>Summary</vt:lpstr>
      <vt:lpstr>What is MSCA COFUND?  </vt:lpstr>
      <vt:lpstr>What is MSCA COFUND?  </vt:lpstr>
      <vt:lpstr>What is MSCA COFUND?</vt:lpstr>
      <vt:lpstr>MSCA COFUND – some useful info: </vt:lpstr>
      <vt:lpstr>UTU and COFUND – a success story </vt:lpstr>
      <vt:lpstr>Introducing ‘SYS-LIFE’ </vt:lpstr>
      <vt:lpstr>Introducing ‘SYS-LIFE’ </vt:lpstr>
      <vt:lpstr>Introducing ‘SYS-LIFE’ </vt:lpstr>
      <vt:lpstr>Introducing ‘SYS-LIFE’ </vt:lpstr>
      <vt:lpstr>Introducing ‘SYS-LIFE’ </vt:lpstr>
      <vt:lpstr>Introducing ‘SYS-LIFE’ </vt:lpstr>
      <vt:lpstr>Introducing ‘SYS-LIFE’ </vt:lpstr>
      <vt:lpstr>Introducing ‘SYS-LIFE’ </vt:lpstr>
      <vt:lpstr>PowerPoint Presentation</vt:lpstr>
      <vt:lpstr>PowerPoint Presentation</vt:lpstr>
    </vt:vector>
  </TitlesOfParts>
  <Company>University of Turku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UTU PowerPoint template 2018</dc:title>
  <dc:creator>Georges Kazan</dc:creator>
  <cp:lastModifiedBy>Georges Kazan</cp:lastModifiedBy>
  <cp:revision>61</cp:revision>
  <dcterms:created xsi:type="dcterms:W3CDTF">2018-08-30T06:12:36Z</dcterms:created>
  <dcterms:modified xsi:type="dcterms:W3CDTF">2024-11-11T12:53:27Z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0x01010010EF6F1633B1704FB227E45BB97F5C0F</vt:lpwstr>
  </property>
</Properties>
</file>